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heme/themeOverride1.xml" ContentType="application/vnd.openxmlformats-officedocument.themeOverr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080" r:id="rId6"/>
    <p:sldMasterId id="2147484130" r:id="rId7"/>
    <p:sldMasterId id="2147484167" r:id="rId8"/>
    <p:sldMasterId id="2147484194" r:id="rId9"/>
    <p:sldMasterId id="2147484260" r:id="rId10"/>
  </p:sldMasterIdLst>
  <p:notesMasterIdLst>
    <p:notesMasterId r:id="rId80"/>
  </p:notesMasterIdLst>
  <p:sldIdLst>
    <p:sldId id="418" r:id="rId11"/>
    <p:sldId id="651" r:id="rId12"/>
    <p:sldId id="650" r:id="rId13"/>
    <p:sldId id="602" r:id="rId14"/>
    <p:sldId id="604" r:id="rId15"/>
    <p:sldId id="605" r:id="rId16"/>
    <p:sldId id="606" r:id="rId17"/>
    <p:sldId id="607" r:id="rId18"/>
    <p:sldId id="608" r:id="rId19"/>
    <p:sldId id="609" r:id="rId20"/>
    <p:sldId id="610" r:id="rId21"/>
    <p:sldId id="611" r:id="rId22"/>
    <p:sldId id="612" r:id="rId23"/>
    <p:sldId id="614" r:id="rId24"/>
    <p:sldId id="615" r:id="rId25"/>
    <p:sldId id="649" r:id="rId26"/>
    <p:sldId id="631" r:id="rId27"/>
    <p:sldId id="618" r:id="rId28"/>
    <p:sldId id="619" r:id="rId29"/>
    <p:sldId id="621" r:id="rId30"/>
    <p:sldId id="551" r:id="rId31"/>
    <p:sldId id="648" r:id="rId32"/>
    <p:sldId id="622" r:id="rId33"/>
    <p:sldId id="623" r:id="rId34"/>
    <p:sldId id="475" r:id="rId35"/>
    <p:sldId id="477" r:id="rId36"/>
    <p:sldId id="503" r:id="rId37"/>
    <p:sldId id="504" r:id="rId38"/>
    <p:sldId id="599" r:id="rId39"/>
    <p:sldId id="647" r:id="rId40"/>
    <p:sldId id="498" r:id="rId41"/>
    <p:sldId id="499" r:id="rId42"/>
    <p:sldId id="500" r:id="rId43"/>
    <p:sldId id="501" r:id="rId44"/>
    <p:sldId id="502" r:id="rId45"/>
    <p:sldId id="645" r:id="rId46"/>
    <p:sldId id="549" r:id="rId47"/>
    <p:sldId id="510" r:id="rId48"/>
    <p:sldId id="632" r:id="rId49"/>
    <p:sldId id="624" r:id="rId50"/>
    <p:sldId id="625" r:id="rId51"/>
    <p:sldId id="444" r:id="rId52"/>
    <p:sldId id="445" r:id="rId53"/>
    <p:sldId id="446" r:id="rId54"/>
    <p:sldId id="626" r:id="rId55"/>
    <p:sldId id="644" r:id="rId56"/>
    <p:sldId id="458" r:id="rId57"/>
    <p:sldId id="511" r:id="rId58"/>
    <p:sldId id="513" r:id="rId59"/>
    <p:sldId id="514" r:id="rId60"/>
    <p:sldId id="516" r:id="rId61"/>
    <p:sldId id="517" r:id="rId62"/>
    <p:sldId id="518" r:id="rId63"/>
    <p:sldId id="519" r:id="rId64"/>
    <p:sldId id="520" r:id="rId65"/>
    <p:sldId id="459" r:id="rId66"/>
    <p:sldId id="523" r:id="rId67"/>
    <p:sldId id="524" r:id="rId68"/>
    <p:sldId id="525" r:id="rId69"/>
    <p:sldId id="526" r:id="rId70"/>
    <p:sldId id="601" r:id="rId71"/>
    <p:sldId id="528" r:id="rId72"/>
    <p:sldId id="643" r:id="rId73"/>
    <p:sldId id="633" r:id="rId74"/>
    <p:sldId id="641" r:id="rId75"/>
    <p:sldId id="546" r:id="rId76"/>
    <p:sldId id="628" r:id="rId77"/>
    <p:sldId id="630" r:id="rId78"/>
    <p:sldId id="415" r:id="rId79"/>
  </p:sldIdLst>
  <p:sldSz cx="12192000" cy="6858000"/>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BFED9C6-7F52-473A-BD3F-C66754E61853}">
          <p14:sldIdLst>
            <p14:sldId id="418"/>
            <p14:sldId id="651"/>
          </p14:sldIdLst>
        </p14:section>
        <p14:section name="NoSQL and DocDB Overview" id="{04DAB670-3632-4657-AA6B-A1C2337B047F}">
          <p14:sldIdLst>
            <p14:sldId id="650"/>
            <p14:sldId id="602"/>
            <p14:sldId id="604"/>
            <p14:sldId id="605"/>
            <p14:sldId id="606"/>
            <p14:sldId id="607"/>
            <p14:sldId id="608"/>
            <p14:sldId id="609"/>
            <p14:sldId id="610"/>
            <p14:sldId id="611"/>
            <p14:sldId id="612"/>
            <p14:sldId id="614"/>
            <p14:sldId id="615"/>
          </p14:sldIdLst>
        </p14:section>
        <p14:section name="Demo &amp; value prop" id="{6475ACFE-9827-443C-8AB7-D587C542E80D}">
          <p14:sldIdLst>
            <p14:sldId id="649"/>
            <p14:sldId id="631"/>
            <p14:sldId id="618"/>
            <p14:sldId id="619"/>
            <p14:sldId id="621"/>
            <p14:sldId id="551"/>
          </p14:sldIdLst>
        </p14:section>
        <p14:section name="Resource Model" id="{E11C8A51-FBA4-440F-9874-ACBD35CAFD39}">
          <p14:sldIdLst>
            <p14:sldId id="648"/>
            <p14:sldId id="622"/>
            <p14:sldId id="623"/>
            <p14:sldId id="475"/>
            <p14:sldId id="477"/>
            <p14:sldId id="503"/>
            <p14:sldId id="504"/>
            <p14:sldId id="599"/>
            <p14:sldId id="647"/>
            <p14:sldId id="498"/>
            <p14:sldId id="499"/>
            <p14:sldId id="500"/>
            <p14:sldId id="501"/>
            <p14:sldId id="502"/>
          </p14:sldIdLst>
        </p14:section>
        <p14:section name="Transactions" id="{C44D8658-EFC3-4B80-A8B4-DA1F9BC865EE}">
          <p14:sldIdLst>
            <p14:sldId id="645"/>
            <p14:sldId id="549"/>
            <p14:sldId id="510"/>
            <p14:sldId id="632"/>
            <p14:sldId id="624"/>
            <p14:sldId id="625"/>
            <p14:sldId id="444"/>
            <p14:sldId id="445"/>
            <p14:sldId id="446"/>
            <p14:sldId id="626"/>
            <p14:sldId id="644"/>
            <p14:sldId id="458"/>
            <p14:sldId id="511"/>
            <p14:sldId id="513"/>
            <p14:sldId id="514"/>
            <p14:sldId id="516"/>
            <p14:sldId id="517"/>
            <p14:sldId id="518"/>
            <p14:sldId id="519"/>
            <p14:sldId id="520"/>
            <p14:sldId id="459"/>
            <p14:sldId id="523"/>
            <p14:sldId id="524"/>
            <p14:sldId id="525"/>
            <p14:sldId id="526"/>
            <p14:sldId id="601"/>
            <p14:sldId id="528"/>
            <p14:sldId id="643"/>
            <p14:sldId id="633"/>
          </p14:sldIdLst>
        </p14:section>
        <p14:section name="Summary" id="{D3CD06B1-54AF-405B-B25D-469583C5EBEF}">
          <p14:sldIdLst>
            <p14:sldId id="641"/>
            <p14:sldId id="546"/>
            <p14:sldId id="628"/>
            <p14:sldId id="630"/>
            <p14:sldId id="41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29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4949"/>
    <a:srgbClr val="DDEEF8"/>
    <a:srgbClr val="C8E3F8"/>
    <a:srgbClr val="C9E4F9"/>
    <a:srgbClr val="D4EDFA"/>
    <a:srgbClr val="D8F2F6"/>
    <a:srgbClr val="CEFFCE"/>
    <a:srgbClr val="FFC000"/>
    <a:srgbClr val="008B7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7" autoAdjust="0"/>
    <p:restoredTop sz="81901" autoAdjust="0"/>
  </p:normalViewPr>
  <p:slideViewPr>
    <p:cSldViewPr snapToGrid="0">
      <p:cViewPr varScale="1">
        <p:scale>
          <a:sx n="86" d="100"/>
          <a:sy n="86" d="100"/>
        </p:scale>
        <p:origin x="135" y="39"/>
      </p:cViewPr>
      <p:guideLst>
        <p:guide orient="horz" pos="2160"/>
        <p:guide pos="3840"/>
      </p:guideLst>
    </p:cSldViewPr>
  </p:slideViewPr>
  <p:notesTextViewPr>
    <p:cViewPr>
      <p:scale>
        <a:sx n="1" d="1"/>
        <a:sy n="1" d="1"/>
      </p:scale>
      <p:origin x="0" y="0"/>
    </p:cViewPr>
  </p:notesTextViewPr>
  <p:sorterViewPr>
    <p:cViewPr>
      <p:scale>
        <a:sx n="100" d="100"/>
        <a:sy n="100" d="100"/>
      </p:scale>
      <p:origin x="0" y="-17670"/>
    </p:cViewPr>
  </p:sorterViewPr>
  <p:notesViewPr>
    <p:cSldViewPr snapToGrid="0">
      <p:cViewPr varScale="1">
        <p:scale>
          <a:sx n="60" d="100"/>
          <a:sy n="60" d="100"/>
        </p:scale>
        <p:origin x="270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5" Type="http://schemas.openxmlformats.org/officeDocument/2006/relationships/customXml" Target="../customXml/item5.xml"/><Relationship Id="rId61" Type="http://schemas.openxmlformats.org/officeDocument/2006/relationships/slide" Target="slides/slide51.xml"/><Relationship Id="rId82" Type="http://schemas.openxmlformats.org/officeDocument/2006/relationships/presProps" Target="presProps.xml"/><Relationship Id="rId19" Type="http://schemas.openxmlformats.org/officeDocument/2006/relationships/slide" Target="slides/slide9.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8" Type="http://schemas.openxmlformats.org/officeDocument/2006/relationships/slideMaster" Target="slideMasters/slideMaster3.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5.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dirty="0"/>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42594904-7801-4A03-B4BD-ADFF7F5BAB96}" type="datetimeFigureOut">
              <a:rPr lang="en-US" smtClean="0"/>
              <a:t>3/5/2017</a:t>
            </a:fld>
            <a:endParaRPr lang="en-US" dirty="0"/>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2440A7F1-1D53-4645-8AB9-46355AEB7888}" type="slidenum">
              <a:rPr lang="en-US" smtClean="0"/>
              <a:t>‹#›</a:t>
            </a:fld>
            <a:endParaRPr lang="en-US" dirty="0"/>
          </a:p>
        </p:txBody>
      </p:sp>
    </p:spTree>
    <p:extLst>
      <p:ext uri="{BB962C8B-B14F-4D97-AF65-F5344CB8AC3E}">
        <p14:creationId xmlns:p14="http://schemas.microsoft.com/office/powerpoint/2010/main" val="789584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973666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6803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112527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588"/>
              </a:spcAft>
              <a:defRPr/>
            </a:pPr>
            <a:endParaRPr lang="en-US" sz="2353" kern="0" dirty="0">
              <a:gradFill>
                <a:gsLst>
                  <a:gs pos="2917">
                    <a:srgbClr val="FFFFFF"/>
                  </a:gs>
                  <a:gs pos="30000">
                    <a:srgbClr val="FFFFFF"/>
                  </a:gs>
                </a:gsLst>
                <a:lin ang="5400000" scaled="0"/>
              </a:gra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177166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3DDAC6-747A-4F9E-82DD-C589F449FBBC}"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171052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488283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4061374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4332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80879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900752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92138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83355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632816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21</a:t>
            </a:fld>
            <a:endParaRPr lang="en-US" dirty="0"/>
          </a:p>
        </p:txBody>
      </p:sp>
    </p:spTree>
    <p:extLst>
      <p:ext uri="{BB962C8B-B14F-4D97-AF65-F5344CB8AC3E}">
        <p14:creationId xmlns:p14="http://schemas.microsoft.com/office/powerpoint/2010/main" val="139602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21280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306535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51637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25</a:t>
            </a:fld>
            <a:endParaRPr lang="en-US" dirty="0"/>
          </a:p>
        </p:txBody>
      </p:sp>
    </p:spTree>
    <p:extLst>
      <p:ext uri="{BB962C8B-B14F-4D97-AF65-F5344CB8AC3E}">
        <p14:creationId xmlns:p14="http://schemas.microsoft.com/office/powerpoint/2010/main" val="1602343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26</a:t>
            </a:fld>
            <a:endParaRPr lang="en-US" dirty="0"/>
          </a:p>
        </p:txBody>
      </p:sp>
    </p:spTree>
    <p:extLst>
      <p:ext uri="{BB962C8B-B14F-4D97-AF65-F5344CB8AC3E}">
        <p14:creationId xmlns:p14="http://schemas.microsoft.com/office/powerpoint/2010/main" val="3408937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27</a:t>
            </a:fld>
            <a:endParaRPr lang="en-US" dirty="0"/>
          </a:p>
        </p:txBody>
      </p:sp>
    </p:spTree>
    <p:extLst>
      <p:ext uri="{BB962C8B-B14F-4D97-AF65-F5344CB8AC3E}">
        <p14:creationId xmlns:p14="http://schemas.microsoft.com/office/powerpoint/2010/main" val="2573435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28</a:t>
            </a:fld>
            <a:endParaRPr lang="en-US" dirty="0"/>
          </a:p>
        </p:txBody>
      </p:sp>
    </p:spTree>
    <p:extLst>
      <p:ext uri="{BB962C8B-B14F-4D97-AF65-F5344CB8AC3E}">
        <p14:creationId xmlns:p14="http://schemas.microsoft.com/office/powerpoint/2010/main" val="15475860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7313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27811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36637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31</a:t>
            </a:fld>
            <a:endParaRPr lang="en-US" dirty="0"/>
          </a:p>
        </p:txBody>
      </p:sp>
    </p:spTree>
    <p:extLst>
      <p:ext uri="{BB962C8B-B14F-4D97-AF65-F5344CB8AC3E}">
        <p14:creationId xmlns:p14="http://schemas.microsoft.com/office/powerpoint/2010/main" val="936280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32</a:t>
            </a:fld>
            <a:endParaRPr lang="en-US" dirty="0"/>
          </a:p>
        </p:txBody>
      </p:sp>
    </p:spTree>
    <p:extLst>
      <p:ext uri="{BB962C8B-B14F-4D97-AF65-F5344CB8AC3E}">
        <p14:creationId xmlns:p14="http://schemas.microsoft.com/office/powerpoint/2010/main" val="2734235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33</a:t>
            </a:fld>
            <a:endParaRPr lang="en-US" dirty="0"/>
          </a:p>
        </p:txBody>
      </p:sp>
    </p:spTree>
    <p:extLst>
      <p:ext uri="{BB962C8B-B14F-4D97-AF65-F5344CB8AC3E}">
        <p14:creationId xmlns:p14="http://schemas.microsoft.com/office/powerpoint/2010/main" val="1264659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34</a:t>
            </a:fld>
            <a:endParaRPr lang="en-US" dirty="0"/>
          </a:p>
        </p:txBody>
      </p:sp>
    </p:spTree>
    <p:extLst>
      <p:ext uri="{BB962C8B-B14F-4D97-AF65-F5344CB8AC3E}">
        <p14:creationId xmlns:p14="http://schemas.microsoft.com/office/powerpoint/2010/main" val="1195689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35</a:t>
            </a:fld>
            <a:endParaRPr lang="en-US" dirty="0"/>
          </a:p>
        </p:txBody>
      </p:sp>
    </p:spTree>
    <p:extLst>
      <p:ext uri="{BB962C8B-B14F-4D97-AF65-F5344CB8AC3E}">
        <p14:creationId xmlns:p14="http://schemas.microsoft.com/office/powerpoint/2010/main" val="24231528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568940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37</a:t>
            </a:fld>
            <a:endParaRPr lang="en-US" dirty="0"/>
          </a:p>
        </p:txBody>
      </p:sp>
    </p:spTree>
    <p:extLst>
      <p:ext uri="{BB962C8B-B14F-4D97-AF65-F5344CB8AC3E}">
        <p14:creationId xmlns:p14="http://schemas.microsoft.com/office/powerpoint/2010/main" val="39658811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38</a:t>
            </a:fld>
            <a:endParaRPr lang="en-US" dirty="0"/>
          </a:p>
        </p:txBody>
      </p:sp>
    </p:spTree>
    <p:extLst>
      <p:ext uri="{BB962C8B-B14F-4D97-AF65-F5344CB8AC3E}">
        <p14:creationId xmlns:p14="http://schemas.microsoft.com/office/powerpoint/2010/main" val="4227568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963106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3/5/2017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44212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3/5/2017 11:51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2588450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3/5/2017 11:51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188579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42</a:t>
            </a:fld>
            <a:endParaRPr lang="en-US" dirty="0"/>
          </a:p>
        </p:txBody>
      </p:sp>
    </p:spTree>
    <p:extLst>
      <p:ext uri="{BB962C8B-B14F-4D97-AF65-F5344CB8AC3E}">
        <p14:creationId xmlns:p14="http://schemas.microsoft.com/office/powerpoint/2010/main" val="42628410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3/5/2017 11:51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557095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3/5/2017 11:51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87029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7878268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74695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47</a:t>
            </a:fld>
            <a:endParaRPr lang="en-US" dirty="0"/>
          </a:p>
        </p:txBody>
      </p:sp>
    </p:spTree>
    <p:extLst>
      <p:ext uri="{BB962C8B-B14F-4D97-AF65-F5344CB8AC3E}">
        <p14:creationId xmlns:p14="http://schemas.microsoft.com/office/powerpoint/2010/main" val="3227039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48</a:t>
            </a:fld>
            <a:endParaRPr lang="en-US" dirty="0"/>
          </a:p>
        </p:txBody>
      </p:sp>
    </p:spTree>
    <p:extLst>
      <p:ext uri="{BB962C8B-B14F-4D97-AF65-F5344CB8AC3E}">
        <p14:creationId xmlns:p14="http://schemas.microsoft.com/office/powerpoint/2010/main" val="3719339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49</a:t>
            </a:fld>
            <a:endParaRPr lang="en-US" dirty="0"/>
          </a:p>
        </p:txBody>
      </p:sp>
    </p:spTree>
    <p:extLst>
      <p:ext uri="{BB962C8B-B14F-4D97-AF65-F5344CB8AC3E}">
        <p14:creationId xmlns:p14="http://schemas.microsoft.com/office/powerpoint/2010/main" val="1450612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0556045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50</a:t>
            </a:fld>
            <a:endParaRPr lang="en-US" dirty="0"/>
          </a:p>
        </p:txBody>
      </p:sp>
    </p:spTree>
    <p:extLst>
      <p:ext uri="{BB962C8B-B14F-4D97-AF65-F5344CB8AC3E}">
        <p14:creationId xmlns:p14="http://schemas.microsoft.com/office/powerpoint/2010/main" val="2063753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51</a:t>
            </a:fld>
            <a:endParaRPr lang="en-US" dirty="0"/>
          </a:p>
        </p:txBody>
      </p:sp>
    </p:spTree>
    <p:extLst>
      <p:ext uri="{BB962C8B-B14F-4D97-AF65-F5344CB8AC3E}">
        <p14:creationId xmlns:p14="http://schemas.microsoft.com/office/powerpoint/2010/main" val="28768656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52</a:t>
            </a:fld>
            <a:endParaRPr lang="en-US" dirty="0"/>
          </a:p>
        </p:txBody>
      </p:sp>
    </p:spTree>
    <p:extLst>
      <p:ext uri="{BB962C8B-B14F-4D97-AF65-F5344CB8AC3E}">
        <p14:creationId xmlns:p14="http://schemas.microsoft.com/office/powerpoint/2010/main" val="3492960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54</a:t>
            </a:fld>
            <a:endParaRPr lang="en-US" dirty="0"/>
          </a:p>
        </p:txBody>
      </p:sp>
    </p:spTree>
    <p:extLst>
      <p:ext uri="{BB962C8B-B14F-4D97-AF65-F5344CB8AC3E}">
        <p14:creationId xmlns:p14="http://schemas.microsoft.com/office/powerpoint/2010/main" val="2939729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55</a:t>
            </a:fld>
            <a:endParaRPr lang="en-US" dirty="0"/>
          </a:p>
        </p:txBody>
      </p:sp>
    </p:spTree>
    <p:extLst>
      <p:ext uri="{BB962C8B-B14F-4D97-AF65-F5344CB8AC3E}">
        <p14:creationId xmlns:p14="http://schemas.microsoft.com/office/powerpoint/2010/main" val="15242243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56</a:t>
            </a:fld>
            <a:endParaRPr lang="en-US" dirty="0"/>
          </a:p>
        </p:txBody>
      </p:sp>
    </p:spTree>
    <p:extLst>
      <p:ext uri="{BB962C8B-B14F-4D97-AF65-F5344CB8AC3E}">
        <p14:creationId xmlns:p14="http://schemas.microsoft.com/office/powerpoint/2010/main" val="31226975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57</a:t>
            </a:fld>
            <a:endParaRPr lang="en-US" dirty="0"/>
          </a:p>
        </p:txBody>
      </p:sp>
    </p:spTree>
    <p:extLst>
      <p:ext uri="{BB962C8B-B14F-4D97-AF65-F5344CB8AC3E}">
        <p14:creationId xmlns:p14="http://schemas.microsoft.com/office/powerpoint/2010/main" val="21105898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58</a:t>
            </a:fld>
            <a:endParaRPr lang="en-US" dirty="0"/>
          </a:p>
        </p:txBody>
      </p:sp>
    </p:spTree>
    <p:extLst>
      <p:ext uri="{BB962C8B-B14F-4D97-AF65-F5344CB8AC3E}">
        <p14:creationId xmlns:p14="http://schemas.microsoft.com/office/powerpoint/2010/main" val="3404027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59</a:t>
            </a:fld>
            <a:endParaRPr lang="en-US" dirty="0"/>
          </a:p>
        </p:txBody>
      </p:sp>
    </p:spTree>
    <p:extLst>
      <p:ext uri="{BB962C8B-B14F-4D97-AF65-F5344CB8AC3E}">
        <p14:creationId xmlns:p14="http://schemas.microsoft.com/office/powerpoint/2010/main" val="28502036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60</a:t>
            </a:fld>
            <a:endParaRPr lang="en-US" dirty="0"/>
          </a:p>
        </p:txBody>
      </p:sp>
    </p:spTree>
    <p:extLst>
      <p:ext uri="{BB962C8B-B14F-4D97-AF65-F5344CB8AC3E}">
        <p14:creationId xmlns:p14="http://schemas.microsoft.com/office/powerpoint/2010/main" val="528295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7474300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24713534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62</a:t>
            </a:fld>
            <a:endParaRPr lang="en-US" dirty="0"/>
          </a:p>
        </p:txBody>
      </p:sp>
    </p:spTree>
    <p:extLst>
      <p:ext uri="{BB962C8B-B14F-4D97-AF65-F5344CB8AC3E}">
        <p14:creationId xmlns:p14="http://schemas.microsoft.com/office/powerpoint/2010/main" val="1798692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0383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7585731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359CC0-0852-4B1E-ACEC-5177FEE68D1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030047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BEF7A34-06B2-4D5D-AD9D-2BB89658D3B3}"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8596450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900" kern="1200" baseline="0" dirty="0">
                <a:solidFill>
                  <a:schemeClr val="tx1"/>
                </a:solidFill>
                <a:latin typeface="Segoe UI" pitchFamily="34" charset="0"/>
                <a:ea typeface="+mn-ea"/>
                <a:cs typeface="+mn-cs"/>
              </a:rPr>
              <a:t>To recap, there are a few key points we want you to take a way from this presentation today.</a:t>
            </a:r>
          </a:p>
          <a:p>
            <a:endParaRPr lang="en-US" dirty="0"/>
          </a:p>
          <a:p>
            <a:r>
              <a:rPr lang="en-US" dirty="0"/>
              <a:t>DocumentDB is unique among NoSQL stores</a:t>
            </a:r>
            <a:endParaRPr lang="en-US" sz="1765" dirty="0"/>
          </a:p>
          <a:p>
            <a:pPr marL="336145" lvl="1" indent="-336145">
              <a:buFont typeface="Wingdings" panose="05000000000000000000" pitchFamily="2" charset="2"/>
              <a:buChar char="§"/>
            </a:pPr>
            <a:r>
              <a:rPr lang="en-US" sz="1765" dirty="0"/>
              <a:t>It was developed and is delivered </a:t>
            </a:r>
            <a:r>
              <a:rPr lang="en-US" sz="1765" dirty="0">
                <a:solidFill>
                  <a:schemeClr val="accent3"/>
                </a:solidFill>
              </a:rPr>
              <a:t>as a service on Azure</a:t>
            </a:r>
          </a:p>
          <a:p>
            <a:pPr marL="336145" lvl="1" indent="-336145">
              <a:buFont typeface="Wingdings" panose="05000000000000000000" pitchFamily="2" charset="2"/>
              <a:buChar char="§"/>
            </a:pPr>
            <a:r>
              <a:rPr lang="en-US" sz="1765" dirty="0"/>
              <a:t>It’s truly schema-free</a:t>
            </a:r>
            <a:r>
              <a:rPr lang="en-US" sz="1765" baseline="0" dirty="0"/>
              <a:t> and queryable using SQL</a:t>
            </a:r>
          </a:p>
          <a:p>
            <a:pPr marL="336145" lvl="1" indent="-336145">
              <a:buFont typeface="Wingdings" panose="05000000000000000000" pitchFamily="2" charset="2"/>
              <a:buChar char="§"/>
            </a:pPr>
            <a:r>
              <a:rPr lang="en-US" sz="1765" baseline="0" dirty="0">
                <a:solidFill>
                  <a:schemeClr val="accent3"/>
                </a:solidFill>
              </a:rPr>
              <a:t>It has t</a:t>
            </a:r>
            <a:r>
              <a:rPr lang="en-US" sz="1765" dirty="0">
                <a:solidFill>
                  <a:schemeClr val="accent3"/>
                </a:solidFill>
              </a:rPr>
              <a:t>ransactional processing</a:t>
            </a:r>
            <a:r>
              <a:rPr lang="en-US" sz="1765" dirty="0"/>
              <a:t> just like a relational database</a:t>
            </a:r>
          </a:p>
          <a:p>
            <a:pPr marL="336145" lvl="1" indent="-336145">
              <a:buFont typeface="Wingdings" panose="05000000000000000000" pitchFamily="2" charset="2"/>
              <a:buChar char="§"/>
            </a:pPr>
            <a:r>
              <a:rPr lang="en-US" sz="1765" dirty="0"/>
              <a:t>It has predictable performance and </a:t>
            </a:r>
            <a:r>
              <a:rPr lang="en-US" sz="1765" dirty="0">
                <a:solidFill>
                  <a:schemeClr val="accent3"/>
                </a:solidFill>
              </a:rPr>
              <a:t>tunable consistency in the cloud.</a:t>
            </a:r>
          </a:p>
          <a:p>
            <a:endParaRPr lang="en-US" dirty="0"/>
          </a:p>
          <a:p>
            <a:pPr marL="0" lvl="1" indent="0">
              <a:buFont typeface="Wingdings" panose="05000000000000000000" pitchFamily="2" charset="2"/>
              <a:buNone/>
            </a:pPr>
            <a:r>
              <a:rPr lang="en-US" sz="1765" dirty="0">
                <a:solidFill>
                  <a:schemeClr val="accent3"/>
                </a:solidFill>
              </a:rPr>
              <a:t>Go talk to your</a:t>
            </a:r>
            <a:r>
              <a:rPr lang="en-US" sz="1765" baseline="0" dirty="0">
                <a:solidFill>
                  <a:schemeClr val="accent3"/>
                </a:solidFill>
              </a:rPr>
              <a:t> customers, find out where document databases are being explored, trialed, or used in production and tell them about DocumentDB.</a:t>
            </a:r>
            <a:endParaRPr lang="en-US" sz="1765" kern="1200" dirty="0">
              <a:solidFill>
                <a:schemeClr val="accent3"/>
              </a:solidFill>
              <a:latin typeface="Segoe UI" pitchFamily="34" charset="0"/>
              <a:ea typeface="+mn-ea"/>
              <a:cs typeface="+mn-cs"/>
            </a:endParaRPr>
          </a:p>
          <a:p>
            <a:pPr marL="0" lvl="1" indent="0">
              <a:buFont typeface="Wingdings" panose="05000000000000000000" pitchFamily="2" charset="2"/>
              <a:buNone/>
            </a:pPr>
            <a:r>
              <a:rPr lang="en-US" sz="1765" kern="1200" baseline="0" dirty="0">
                <a:solidFill>
                  <a:schemeClr val="accent3"/>
                </a:solidFill>
                <a:latin typeface="Segoe UI" pitchFamily="34" charset="0"/>
                <a:ea typeface="+mn-ea"/>
                <a:cs typeface="+mn-cs"/>
              </a:rPr>
              <a:t>.</a:t>
            </a:r>
            <a:r>
              <a:rPr lang="en-US" sz="1765" kern="1200" dirty="0">
                <a:solidFill>
                  <a:schemeClr val="accent3"/>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solidFill>
                  <a:prstClr val="black"/>
                </a:solidFill>
              </a:rPr>
              <a:pPr/>
              <a:t>3/5/2017</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solidFill>
                  <a:prstClr val="black"/>
                </a:solidFill>
              </a:rPr>
              <a:pPr/>
              <a:t>67</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Tech Ready 15</a:t>
            </a:r>
          </a:p>
        </p:txBody>
      </p:sp>
    </p:spTree>
    <p:extLst>
      <p:ext uri="{BB962C8B-B14F-4D97-AF65-F5344CB8AC3E}">
        <p14:creationId xmlns:p14="http://schemas.microsoft.com/office/powerpoint/2010/main" val="1427032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2947241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69</a:t>
            </a:fld>
            <a:endParaRPr lang="en-US" dirty="0"/>
          </a:p>
        </p:txBody>
      </p:sp>
    </p:spTree>
    <p:extLst>
      <p:ext uri="{BB962C8B-B14F-4D97-AF65-F5344CB8AC3E}">
        <p14:creationId xmlns:p14="http://schemas.microsoft.com/office/powerpoint/2010/main" val="1633331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5695152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1838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288815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3.xml"/><Relationship Id="rId5" Type="http://schemas.openxmlformats.org/officeDocument/2006/relationships/image" Target="../media/image23.png"/><Relationship Id="rId4" Type="http://schemas.microsoft.com/office/2007/relationships/hdphoto" Target="../media/hdphoto1.wdp"/></Relationships>
</file>

<file path=ppt/slideLayouts/_rels/slideLayout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95872437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6597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66303219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163019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52372483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2290655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97370546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63231245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3437565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4600012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679818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4169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3/5/2017</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459383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8"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813951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amp; White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2089311"/>
          </a:xfrm>
          <a:prstGeom prst="rect">
            <a:avLst/>
          </a:prstGeom>
        </p:spPr>
        <p:txBody>
          <a:bodyPr/>
          <a:lstStyle>
            <a:lvl1pPr marL="0" indent="0">
              <a:spcBef>
                <a:spcPts val="2400"/>
              </a:spcBef>
              <a:buNone/>
              <a:defRPr lang="en-US" sz="4000" kern="1200" spc="-70" baseline="0" dirty="0" smtClean="0">
                <a:gradFill>
                  <a:gsLst>
                    <a:gs pos="100000">
                      <a:schemeClr val="tx2"/>
                    </a:gs>
                    <a:gs pos="0">
                      <a:schemeClr val="tx2"/>
                    </a:gs>
                  </a:gsLst>
                  <a:lin ang="5400000" scaled="0"/>
                </a:gradFill>
                <a:latin typeface="+mj-lt"/>
                <a:ea typeface="+mn-ea"/>
                <a:cs typeface="+mn-cs"/>
              </a:defRPr>
            </a:lvl1pPr>
            <a:lvl2pPr marL="0" indent="0">
              <a:buNone/>
              <a:defRPr sz="2000">
                <a:gradFill>
                  <a:gsLst>
                    <a:gs pos="100000">
                      <a:schemeClr val="tx1"/>
                    </a:gs>
                    <a:gs pos="0">
                      <a:schemeClr val="tx1"/>
                    </a:gs>
                  </a:gsLst>
                  <a:lin ang="5400000" scaled="0"/>
                </a:gradFill>
              </a:defRPr>
            </a:lvl2pPr>
            <a:lvl3pPr marL="231730" indent="0">
              <a:buNone/>
              <a:defRPr sz="2000">
                <a:gradFill>
                  <a:gsLst>
                    <a:gs pos="100000">
                      <a:schemeClr val="tx1"/>
                    </a:gs>
                    <a:gs pos="0">
                      <a:schemeClr val="tx1"/>
                    </a:gs>
                  </a:gsLst>
                  <a:lin ang="5400000" scaled="0"/>
                </a:gradFill>
              </a:defRPr>
            </a:lvl3pPr>
            <a:lvl4pPr marL="457112" indent="0">
              <a:buNone/>
              <a:defRPr sz="2000">
                <a:gradFill>
                  <a:gsLst>
                    <a:gs pos="100000">
                      <a:schemeClr val="tx1"/>
                    </a:gs>
                    <a:gs pos="0">
                      <a:schemeClr val="tx1"/>
                    </a:gs>
                  </a:gsLst>
                  <a:lin ang="5400000" scaled="0"/>
                </a:gradFill>
              </a:defRPr>
            </a:lvl4pPr>
            <a:lvl5pPr marL="693604" indent="0">
              <a:buNone/>
              <a:defRPr sz="20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
        <p:nvSpPr>
          <p:cNvPr id="4" name="TextBox 3"/>
          <p:cNvSpPr txBox="1"/>
          <p:nvPr userDrawn="1"/>
        </p:nvSpPr>
        <p:spPr>
          <a:xfrm>
            <a:off x="11677287" y="6586592"/>
            <a:ext cx="165110" cy="153888"/>
          </a:xfrm>
          <a:prstGeom prst="rect">
            <a:avLst/>
          </a:prstGeom>
          <a:noFill/>
        </p:spPr>
        <p:txBody>
          <a:bodyPr wrap="none" lIns="0" tIns="0" rIns="0" bIns="0" rtlCol="0">
            <a:spAutoFit/>
          </a:bodyPr>
          <a:lstStyle/>
          <a:p>
            <a:fld id="{47C393E0-ED8B-44DA-8CF0-22C043D1C513}" type="slidenum">
              <a:rPr lang="en-US" sz="1000" b="1" smtClean="0">
                <a:gradFill>
                  <a:gsLst>
                    <a:gs pos="2917">
                      <a:srgbClr val="FFFFFF"/>
                    </a:gs>
                    <a:gs pos="30000">
                      <a:srgbClr val="FFFFFF"/>
                    </a:gs>
                  </a:gsLst>
                  <a:lin ang="5400000" scaled="0"/>
                </a:gradFill>
              </a:rPr>
              <a:pPr/>
              <a:t>‹#›</a:t>
            </a:fld>
            <a:endParaRPr lang="en-US" sz="1000" b="1"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880035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100816"/>
            <a:ext cx="11007660" cy="1686801"/>
          </a:xfrm>
        </p:spPr>
        <p:txBody>
          <a:bodyPr/>
          <a:lstStyle>
            <a:lvl1pPr>
              <a:defRPr sz="5881">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1" y="470410"/>
            <a:ext cx="1278487" cy="280186"/>
          </a:xfrm>
          <a:prstGeom prst="rect">
            <a:avLst/>
          </a:prstGeom>
        </p:spPr>
      </p:pic>
    </p:spTree>
    <p:extLst>
      <p:ext uri="{BB962C8B-B14F-4D97-AF65-F5344CB8AC3E}">
        <p14:creationId xmlns:p14="http://schemas.microsoft.com/office/powerpoint/2010/main" val="145512925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7" y="1350964"/>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51993359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8"/>
            <a:ext cx="6751518" cy="4826969"/>
          </a:xfrm>
          <a:solidFill>
            <a:schemeClr val="bg1">
              <a:lumMod val="95000"/>
            </a:schemeClr>
          </a:solidFill>
          <a:ln w="76200">
            <a:solidFill>
              <a:srgbClr val="0072C6"/>
            </a:solidFill>
          </a:ln>
        </p:spPr>
        <p:txBody>
          <a:bodyPr wrap="square">
            <a:normAutofit/>
          </a:bodyPr>
          <a:lstStyle>
            <a:lvl1pPr marL="0" indent="0" defTabSz="36569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1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1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1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2"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41066715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73551518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2"/>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78791590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1" y="1350545"/>
            <a:ext cx="4358791" cy="4949771"/>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4"/>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67226446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2" y="1350547"/>
            <a:ext cx="6918212" cy="5040206"/>
          </a:xfrm>
          <a:solidFill>
            <a:schemeClr val="bg2"/>
          </a:solidFill>
          <a:ln w="152400">
            <a:solidFill>
              <a:schemeClr val="tx1"/>
            </a:solidFill>
          </a:ln>
        </p:spPr>
        <p:txBody>
          <a:bodyPr wrap="square">
            <a:normAutofit/>
          </a:bodyPr>
          <a:lstStyle>
            <a:lvl1pPr marL="0" indent="0" defTabSz="36569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2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2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2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4358791" cy="5040207"/>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03124836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58707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7141568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9141177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3"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067822"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8"/>
            <a:ext cx="8067813"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418150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50" y="326023"/>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1" y="6356353"/>
            <a:ext cx="2743200" cy="365125"/>
          </a:xfrm>
          <a:prstGeom prst="rect">
            <a:avLst/>
          </a:prstGeom>
        </p:spPr>
        <p:txBody>
          <a:bodyPr/>
          <a:lstStyle/>
          <a:p>
            <a:pPr defTabSz="685915"/>
            <a:fld id="{55CDD7E1-A646-4088-BE0C-DB49A80F5376}" type="datetimeFigureOut">
              <a:rPr lang="en-US" sz="1400" smtClean="0">
                <a:solidFill>
                  <a:srgbClr val="FFFFFF"/>
                </a:solidFill>
              </a:rPr>
              <a:pPr defTabSz="685915"/>
              <a:t>3/5/2017</a:t>
            </a:fld>
            <a:endParaRPr lang="en-US" sz="1400" dirty="0">
              <a:solidFill>
                <a:srgbClr val="FFFFFF"/>
              </a:solidFill>
            </a:endParaRPr>
          </a:p>
        </p:txBody>
      </p:sp>
      <p:sp>
        <p:nvSpPr>
          <p:cNvPr id="5" name="Footer Placeholder 4"/>
          <p:cNvSpPr>
            <a:spLocks noGrp="1"/>
          </p:cNvSpPr>
          <p:nvPr>
            <p:ph type="ftr" sz="quarter" idx="11"/>
          </p:nvPr>
        </p:nvSpPr>
        <p:spPr>
          <a:xfrm>
            <a:off x="4038601" y="6356353"/>
            <a:ext cx="4114800" cy="365125"/>
          </a:xfrm>
          <a:prstGeom prst="rect">
            <a:avLst/>
          </a:prstGeom>
        </p:spPr>
        <p:txBody>
          <a:bodyPr/>
          <a:lstStyle/>
          <a:p>
            <a:pPr defTabSz="685915" fontAlgn="base">
              <a:spcBef>
                <a:spcPct val="0"/>
              </a:spcBef>
              <a:spcAft>
                <a:spcPct val="0"/>
              </a:spcAft>
            </a:pPr>
            <a:endParaRPr sz="1400" dirty="0">
              <a:solidFill>
                <a:srgbClr val="FFFFFF"/>
              </a:solidFill>
            </a:endParaRPr>
          </a:p>
        </p:txBody>
      </p:sp>
      <p:sp>
        <p:nvSpPr>
          <p:cNvPr id="6" name="Slide Number Placeholder 5"/>
          <p:cNvSpPr>
            <a:spLocks noGrp="1"/>
          </p:cNvSpPr>
          <p:nvPr>
            <p:ph type="sldNum" sz="quarter" idx="12"/>
          </p:nvPr>
        </p:nvSpPr>
        <p:spPr>
          <a:xfrm>
            <a:off x="8610600" y="6356353"/>
            <a:ext cx="2743200" cy="365125"/>
          </a:xfrm>
          <a:prstGeom prst="rect">
            <a:avLst/>
          </a:prstGeom>
        </p:spPr>
        <p:txBody>
          <a:bodyPr/>
          <a:lstStyle/>
          <a:p>
            <a:pPr defTabSz="685915" fontAlgn="base">
              <a:spcBef>
                <a:spcPct val="0"/>
              </a:spcBef>
              <a:spcAft>
                <a:spcPct val="0"/>
              </a:spcAft>
            </a:pPr>
            <a:fld id="{F920C200-3845-4249-9FA3-EA0449FF460B}" type="slidenum">
              <a:rPr sz="1400">
                <a:solidFill>
                  <a:srgbClr val="FFFFFF"/>
                </a:solidFill>
              </a:rPr>
              <a:pPr defTabSz="685915" fontAlgn="base">
                <a:spcBef>
                  <a:spcPct val="0"/>
                </a:spcBef>
                <a:spcAft>
                  <a:spcPct val="0"/>
                </a:spcAft>
              </a:pPr>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25701631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6652796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144">
                <a:lnSpc>
                  <a:spcPts val="3000"/>
                </a:lnSpc>
                <a:defRPr/>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694">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22966451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9793795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solidFill>
                  <a:schemeClr val="bg1"/>
                </a:solidFill>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28679217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3318797"/>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5"/>
              </a:spcBef>
              <a:buNone/>
              <a:defRPr sz="1567" baseline="0">
                <a:solidFill>
                  <a:schemeClr val="bg1"/>
                </a:solidFill>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96206782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1794428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92031398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794505606"/>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07398414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4"/>
            <a:ext cx="8964248" cy="4003177"/>
          </a:xfrm>
        </p:spPr>
        <p:txBody>
          <a:bodyPr/>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642829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grpSp>
        <p:nvGrpSpPr>
          <p:cNvPr id="13" name="Group 1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0" y="2080953"/>
            <a:ext cx="11653523" cy="1793104"/>
          </a:xfrm>
        </p:spPr>
        <p:txBody>
          <a:bodyPr lIns="146304" tIns="91440" rIns="146304" bIns="91440"/>
          <a:lstStyle>
            <a:lvl1pPr marL="0" indent="0">
              <a:lnSpc>
                <a:spcPct val="90000"/>
              </a:lnSpc>
              <a:buFontTx/>
              <a:buNone/>
              <a:defRPr sz="8626" b="0">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243893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5"/>
            <a:ext cx="11653523" cy="1796217"/>
          </a:xfrm>
          <a:noFill/>
        </p:spPr>
        <p:txBody>
          <a:bodyPr tIns="91440" bIns="91440" anchor="t" anchorCtr="0"/>
          <a:lstStyle>
            <a:lvl1pPr>
              <a:defRPr sz="5879"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6809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36575280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715943111"/>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algn="ctr" defTabSz="761310">
              <a:defRPr/>
            </a:pPr>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46099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05544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7082316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9"/>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5650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69596570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793104"/>
          </a:xfrm>
        </p:spPr>
        <p:txBody>
          <a:bodyPr lIns="146304" tIns="91440" rIns="146304" bIns="91440"/>
          <a:lstStyle>
            <a:lvl1pPr>
              <a:lnSpc>
                <a:spcPts val="6175"/>
              </a:lnSpc>
              <a:defRPr sz="5685"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90102274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793104"/>
          </a:xfrm>
        </p:spPr>
        <p:txBody>
          <a:bodyPr lIns="146304" tIns="91440" rIns="146304" bIns="91440"/>
          <a:lstStyle>
            <a:lvl1pPr>
              <a:lnSpc>
                <a:spcPts val="6175"/>
              </a:lnSpc>
              <a:defRPr sz="5685"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1"/>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5"/>
              </a:spcBef>
              <a:buNone/>
              <a:defRPr sz="1567"/>
            </a:lvl2pPr>
            <a:lvl3pPr marL="0" indent="0">
              <a:lnSpc>
                <a:spcPts val="1765"/>
              </a:lnSpc>
              <a:spcBef>
                <a:spcPts val="1175"/>
              </a:spcBef>
              <a:buNone/>
              <a:defRPr sz="1567"/>
            </a:lvl3pPr>
            <a:lvl4pPr marL="0" indent="0">
              <a:lnSpc>
                <a:spcPts val="1765"/>
              </a:lnSpc>
              <a:spcBef>
                <a:spcPts val="1175"/>
              </a:spcBef>
              <a:buNone/>
              <a:defRPr sz="1567"/>
            </a:lvl4pPr>
            <a:lvl5pPr marL="0" indent="0">
              <a:lnSpc>
                <a:spcPts val="1765"/>
              </a:lnSpc>
              <a:spcBef>
                <a:spcPts val="1175"/>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60807837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4"/>
            <a:ext cx="11653523" cy="4003177"/>
          </a:xfrm>
        </p:spPr>
        <p:txBody>
          <a:bodyPr/>
          <a:lstStyle>
            <a:lvl1pPr marL="228722" indent="-228722">
              <a:spcBef>
                <a:spcPts val="1175"/>
              </a:spcBef>
              <a:defRPr sz="2549">
                <a:solidFill>
                  <a:schemeClr val="tx1"/>
                </a:solidFill>
                <a:latin typeface="+mn-lt"/>
              </a:defRPr>
            </a:lvl1pPr>
            <a:lvl2pPr marL="676829" indent="-228722">
              <a:spcBef>
                <a:spcPts val="1175"/>
              </a:spcBef>
              <a:buSzPct val="100000"/>
              <a:buFont typeface="Segoe UI" pitchFamily="34" charset="0"/>
              <a:buChar char="‐"/>
              <a:defRPr>
                <a:solidFill>
                  <a:schemeClr val="tx1"/>
                </a:solidFill>
              </a:defRPr>
            </a:lvl2pPr>
            <a:lvl3pPr marL="1124936" indent="-228722">
              <a:spcBef>
                <a:spcPts val="1175"/>
              </a:spcBef>
              <a:buFont typeface="Wingdings" pitchFamily="2" charset="2"/>
              <a:buChar char="§"/>
              <a:defRPr>
                <a:solidFill>
                  <a:schemeClr val="tx1"/>
                </a:solidFill>
              </a:defRPr>
            </a:lvl3pPr>
            <a:lvl4pPr marL="1568375" indent="-336080">
              <a:spcBef>
                <a:spcPts val="1175"/>
              </a:spcBef>
              <a:buFont typeface="+mj-lt"/>
              <a:buAutoNum type="arabicPeriod"/>
              <a:defRPr>
                <a:solidFill>
                  <a:schemeClr val="tx1"/>
                </a:solidFill>
              </a:defRPr>
            </a:lvl4pPr>
            <a:lvl5pPr marL="1907567" indent="-336080">
              <a:spcBef>
                <a:spcPts val="1175"/>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464150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pPr fontAlgn="base">
              <a:spcBef>
                <a:spcPct val="0"/>
              </a:spcBef>
              <a:spcAft>
                <a:spcPct val="0"/>
              </a:spcAft>
            </a:pPr>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Tree>
    <p:extLst>
      <p:ext uri="{BB962C8B-B14F-4D97-AF65-F5344CB8AC3E}">
        <p14:creationId xmlns:p14="http://schemas.microsoft.com/office/powerpoint/2010/main" val="153630159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1" y="1350546"/>
            <a:ext cx="4358791" cy="5189047"/>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4"/>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393791429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11653521" cy="1075884"/>
          </a:xfrm>
        </p:spPr>
        <p:txBody>
          <a:bodyPr lIns="146304" tIns="91440" rIns="146304" bIns="91440"/>
          <a:lstStyle>
            <a:lvl1pPr>
              <a:lnSpc>
                <a:spcPts val="6175"/>
              </a:lnSpc>
              <a:defRPr sz="5685"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2" y="1350547"/>
            <a:ext cx="6918212" cy="5189047"/>
          </a:xfrm>
          <a:solidFill>
            <a:schemeClr val="bg2"/>
          </a:solidFill>
        </p:spPr>
        <p:txBody>
          <a:bodyPr wrap="square">
            <a:normAutofit/>
          </a:bodyPr>
          <a:lstStyle>
            <a:lvl1pPr marL="0" indent="0" defTabSz="36569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690" indent="0" defTabSz="365690">
              <a:lnSpc>
                <a:spcPct val="100000"/>
              </a:lnSpc>
              <a:spcBef>
                <a:spcPts val="0"/>
              </a:spcBef>
              <a:buNone/>
              <a:defRPr sz="2800">
                <a:latin typeface="Consolas" panose="020B0609020204030204" pitchFamily="49" charset="0"/>
                <a:cs typeface="Consolas" panose="020B0609020204030204" pitchFamily="49" charset="0"/>
              </a:defRPr>
            </a:lvl2pPr>
            <a:lvl3pPr marL="731379" indent="0" defTabSz="365690">
              <a:lnSpc>
                <a:spcPct val="100000"/>
              </a:lnSpc>
              <a:spcBef>
                <a:spcPts val="0"/>
              </a:spcBef>
              <a:buNone/>
              <a:tabLst/>
              <a:defRPr sz="2800">
                <a:latin typeface="Consolas" panose="020B0609020204030204" pitchFamily="49" charset="0"/>
                <a:cs typeface="Consolas" panose="020B0609020204030204" pitchFamily="49" charset="0"/>
              </a:defRPr>
            </a:lvl3pPr>
            <a:lvl4pPr marL="1097069" indent="0" defTabSz="365690">
              <a:lnSpc>
                <a:spcPct val="100000"/>
              </a:lnSpc>
              <a:spcBef>
                <a:spcPts val="0"/>
              </a:spcBef>
              <a:buNone/>
              <a:defRPr sz="2800">
                <a:latin typeface="Consolas" panose="020B0609020204030204" pitchFamily="49" charset="0"/>
                <a:cs typeface="Consolas" panose="020B0609020204030204" pitchFamily="49" charset="0"/>
              </a:defRPr>
            </a:lvl4pPr>
            <a:lvl5pPr marL="1462759" indent="0" defTabSz="36569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6"/>
            <a:ext cx="4358791" cy="5189047"/>
          </a:xfrm>
        </p:spPr>
        <p:txBody>
          <a:bodyPr wrap="square">
            <a:normAutofit/>
          </a:bodyPr>
          <a:lstStyle>
            <a:lvl1pPr marL="0" indent="0">
              <a:spcBef>
                <a:spcPts val="1200"/>
              </a:spcBef>
              <a:buClr>
                <a:schemeClr val="tx1"/>
              </a:buClr>
              <a:buFont typeface="Wingdings" pitchFamily="2" charset="2"/>
              <a:buNone/>
              <a:defRPr sz="3528">
                <a:solidFill>
                  <a:schemeClr val="tx1"/>
                </a:soli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765556"/>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6"/>
            <a:ext cx="6274974" cy="497919"/>
          </a:xfrm>
        </p:spPr>
        <p:txBody>
          <a:bodyPr lIns="182880" rIns="182880"/>
          <a:lstStyle>
            <a:lvl1pPr marL="0" indent="0">
              <a:buFontTx/>
              <a:buNone/>
              <a:defRPr sz="3528">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9" name="Text Placeholder 4"/>
          <p:cNvSpPr>
            <a:spLocks noGrp="1"/>
          </p:cNvSpPr>
          <p:nvPr>
            <p:ph type="body" sz="quarter" idx="10"/>
          </p:nvPr>
        </p:nvSpPr>
        <p:spPr>
          <a:xfrm>
            <a:off x="269417"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2848311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8" name="Text Placeholder 4"/>
          <p:cNvSpPr>
            <a:spLocks noGrp="1"/>
          </p:cNvSpPr>
          <p:nvPr>
            <p:ph type="body" sz="quarter" idx="11"/>
          </p:nvPr>
        </p:nvSpPr>
        <p:spPr>
          <a:xfrm>
            <a:off x="269242" y="348574"/>
            <a:ext cx="6274973" cy="617619"/>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1" y="2084172"/>
            <a:ext cx="3137515" cy="2689656"/>
          </a:xfrm>
        </p:spPr>
        <p:txBody>
          <a:bodyPr/>
          <a:lstStyle>
            <a:lvl1pPr marL="0" indent="0">
              <a:lnSpc>
                <a:spcPct val="100000"/>
              </a:lnSpc>
              <a:spcBef>
                <a:spcPts val="0"/>
              </a:spcBef>
              <a:spcAft>
                <a:spcPts val="2941"/>
              </a:spcAft>
              <a:buNone/>
              <a:defRPr sz="1765">
                <a:latin typeface="+mn-lt"/>
              </a:defRPr>
            </a:lvl1pPr>
            <a:lvl2pPr marL="3111" indent="0">
              <a:lnSpc>
                <a:spcPts val="1420"/>
              </a:lnSpc>
              <a:spcBef>
                <a:spcPts val="0"/>
              </a:spcBef>
              <a:spcAft>
                <a:spcPts val="1175"/>
              </a:spcAft>
              <a:buNone/>
              <a:defRPr sz="1273"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2462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1" y="737789"/>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Tree>
    <p:extLst>
      <p:ext uri="{BB962C8B-B14F-4D97-AF65-F5344CB8AC3E}">
        <p14:creationId xmlns:p14="http://schemas.microsoft.com/office/powerpoint/2010/main" val="22489118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4"/>
            <a:ext cx="8067798" cy="617619"/>
          </a:xfrm>
        </p:spPr>
        <p:txBody>
          <a:bodyPr lIns="146304" tIns="109728" rIns="146304" bIns="109728" anchor="t" anchorCtr="0"/>
          <a:lstStyle>
            <a:lvl1pPr marL="0" indent="0">
              <a:lnSpc>
                <a:spcPts val="3528"/>
              </a:lnSpc>
              <a:buFontTx/>
              <a:buNone/>
              <a:defRPr sz="3528">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Tree>
    <p:extLst>
      <p:ext uri="{BB962C8B-B14F-4D97-AF65-F5344CB8AC3E}">
        <p14:creationId xmlns:p14="http://schemas.microsoft.com/office/powerpoint/2010/main" val="414327960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53378204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pPr fontAlgn="base">
              <a:spcBef>
                <a:spcPct val="0"/>
              </a:spcBef>
              <a:spcAft>
                <a:spcPct val="0"/>
              </a:spcAft>
            </a:pPr>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080" indent="0">
              <a:buNone/>
              <a:defRPr/>
            </a:lvl2pPr>
            <a:lvl3pPr marL="560134" indent="0">
              <a:buNone/>
              <a:defRPr/>
            </a:lvl3pPr>
            <a:lvl4pPr marL="784187" indent="0">
              <a:buNone/>
              <a:defRPr/>
            </a:lvl4pPr>
            <a:lvl5pPr marL="1008241" indent="0">
              <a:buNone/>
              <a:defRPr/>
            </a:lvl5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67000411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9" name="Text Placeholder 4"/>
          <p:cNvSpPr>
            <a:spLocks noGrp="1"/>
          </p:cNvSpPr>
          <p:nvPr>
            <p:ph type="body" sz="quarter" idx="10"/>
          </p:nvPr>
        </p:nvSpPr>
        <p:spPr>
          <a:xfrm>
            <a:off x="269417"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3617435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3" y="1470575"/>
            <a:ext cx="8082585" cy="663892"/>
          </a:xfrm>
        </p:spPr>
        <p:txBody>
          <a:bodyPr lIns="146304" tIns="91440" rIns="146304" bIns="91440"/>
          <a:lstStyle>
            <a:lvl1pPr marL="0" indent="0">
              <a:lnSpc>
                <a:spcPct val="90000"/>
              </a:lnSpc>
              <a:buFontTx/>
              <a:buNone/>
              <a:defRPr sz="4704">
                <a:solidFill>
                  <a:schemeClr val="tx2"/>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
        <p:nvSpPr>
          <p:cNvPr id="10" name="Text Placeholder 4"/>
          <p:cNvSpPr>
            <a:spLocks noGrp="1"/>
          </p:cNvSpPr>
          <p:nvPr>
            <p:ph type="body" sz="quarter" idx="10"/>
          </p:nvPr>
        </p:nvSpPr>
        <p:spPr>
          <a:xfrm>
            <a:off x="269418" y="368326"/>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9089265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6"/>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049" indent="0">
              <a:buFontTx/>
              <a:buNone/>
              <a:defRPr sz="2353">
                <a:latin typeface="Segoe Pro Light"/>
              </a:defRPr>
            </a:lvl2pPr>
            <a:lvl3pPr marL="560080" indent="0">
              <a:buFontTx/>
              <a:buNone/>
              <a:defRPr sz="2353">
                <a:latin typeface="Segoe Pro Light"/>
              </a:defRPr>
            </a:lvl3pPr>
            <a:lvl4pPr marL="784111" indent="0">
              <a:buFontTx/>
              <a:buNone/>
              <a:defRPr sz="2353">
                <a:latin typeface="Segoe Pro Light"/>
              </a:defRPr>
            </a:lvl4pPr>
            <a:lvl5pPr marL="1008142"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70"/>
            <a:ext cx="2689274" cy="2510690"/>
          </a:xfrm>
        </p:spPr>
        <p:txBody>
          <a:bodyPr lIns="182880" tIns="146304" bIns="146304">
            <a:noAutofit/>
          </a:bodyPr>
          <a:lstStyle>
            <a:lvl1pPr marL="0" indent="0">
              <a:lnSpc>
                <a:spcPct val="90000"/>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Segoe Pro"/>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5" b="0">
                <a:solidFill>
                  <a:schemeClr val="tx2"/>
                </a:solidFill>
                <a:latin typeface="+mn-lt"/>
                <a:cs typeface="Segoe Pro"/>
              </a:defRPr>
            </a:lvl1pPr>
            <a:lvl2pPr marL="336049" indent="0">
              <a:buFontTx/>
              <a:buNone/>
              <a:defRPr/>
            </a:lvl2pPr>
            <a:lvl3pPr marL="560080" indent="0">
              <a:buFontTx/>
              <a:buNone/>
              <a:defRPr/>
            </a:lvl3pPr>
            <a:lvl4pPr marL="784111" indent="0">
              <a:buFontTx/>
              <a:buNone/>
              <a:defRPr/>
            </a:lvl4pPr>
            <a:lvl5pPr marL="1008142"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pPr fontAlgn="base">
              <a:spcBef>
                <a:spcPct val="0"/>
              </a:spcBef>
              <a:spcAft>
                <a:spcPct val="0"/>
              </a:spcAft>
            </a:pPr>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pPr defTabSz="913505" fontAlgn="base">
              <a:spcBef>
                <a:spcPct val="0"/>
              </a:spcBef>
              <a:spcAft>
                <a:spcPct val="0"/>
              </a:spcAft>
            </a:pPr>
            <a:fld id="{27258FFF-F925-446B-8502-81C933981705}" type="slidenum">
              <a:rPr smtClean="0"/>
              <a:pPr defTabSz="913505" fontAlgn="base">
                <a:spcBef>
                  <a:spcPct val="0"/>
                </a:spcBef>
                <a:spcAft>
                  <a:spcPct val="0"/>
                </a:spcAft>
              </a:pPr>
              <a:t>‹#›</a:t>
            </a:fld>
            <a:endParaRPr dirty="0"/>
          </a:p>
        </p:txBody>
      </p:sp>
    </p:spTree>
    <p:extLst>
      <p:ext uri="{BB962C8B-B14F-4D97-AF65-F5344CB8AC3E}">
        <p14:creationId xmlns:p14="http://schemas.microsoft.com/office/powerpoint/2010/main" val="323402879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pPr fontAlgn="base">
              <a:spcBef>
                <a:spcPct val="0"/>
              </a:spcBef>
              <a:spcAft>
                <a:spcPct val="0"/>
              </a:spcAft>
            </a:pPr>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pPr defTabSz="913505" fontAlgn="base">
              <a:spcBef>
                <a:spcPct val="0"/>
              </a:spcBef>
              <a:spcAft>
                <a:spcPct val="0"/>
              </a:spcAft>
            </a:pPr>
            <a:fld id="{27258FFF-F925-446B-8502-81C933981705}" type="slidenum">
              <a:rPr>
                <a:solidFill>
                  <a:srgbClr val="505050"/>
                </a:solidFill>
              </a:rPr>
              <a:pPr defTabSz="913505" fontAlgn="base">
                <a:spcBef>
                  <a:spcPct val="0"/>
                </a:spcBef>
                <a:spcAft>
                  <a:spcPct val="0"/>
                </a:spcAft>
              </a:pPr>
              <a:t>‹#›</a:t>
            </a:fld>
            <a:endParaRPr dirty="0">
              <a:solidFill>
                <a:srgbClr val="505050"/>
              </a:solidFill>
            </a:endParaRPr>
          </a:p>
        </p:txBody>
      </p:sp>
    </p:spTree>
    <p:extLst>
      <p:ext uri="{BB962C8B-B14F-4D97-AF65-F5344CB8AC3E}">
        <p14:creationId xmlns:p14="http://schemas.microsoft.com/office/powerpoint/2010/main" val="151563938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
        <p:nvSpPr>
          <p:cNvPr id="4" name="Text Placeholder 4"/>
          <p:cNvSpPr>
            <a:spLocks noGrp="1"/>
          </p:cNvSpPr>
          <p:nvPr>
            <p:ph type="body" sz="quarter" idx="13"/>
          </p:nvPr>
        </p:nvSpPr>
        <p:spPr>
          <a:xfrm>
            <a:off x="269240" y="291069"/>
            <a:ext cx="11653523" cy="1793104"/>
          </a:xfrm>
        </p:spPr>
        <p:txBody>
          <a:bodyPr lIns="146304" tIns="91440" rIns="146304" bIns="91440"/>
          <a:lstStyle>
            <a:lvl1pPr marL="0" indent="0">
              <a:lnSpc>
                <a:spcPct val="90000"/>
              </a:lnSpc>
              <a:buFontTx/>
              <a:buNone/>
              <a:defRPr sz="5293">
                <a:solidFill>
                  <a:schemeClr val="bg1"/>
                </a:solidFill>
                <a:latin typeface="+mj-lt"/>
              </a:defRPr>
            </a:lvl1pPr>
            <a:lvl2pPr marL="336049" indent="0">
              <a:buFontTx/>
              <a:buNone/>
              <a:defRPr sz="3528">
                <a:latin typeface="Segoe Pro Light"/>
              </a:defRPr>
            </a:lvl2pPr>
            <a:lvl3pPr marL="560080" indent="0">
              <a:buFontTx/>
              <a:buNone/>
              <a:defRPr sz="3528">
                <a:latin typeface="Segoe Pro Light"/>
              </a:defRPr>
            </a:lvl3pPr>
            <a:lvl4pPr marL="784111" indent="0">
              <a:buFontTx/>
              <a:buNone/>
              <a:defRPr sz="3528">
                <a:latin typeface="Segoe Pro Light"/>
              </a:defRPr>
            </a:lvl4pPr>
            <a:lvl5pPr marL="1008142" indent="0">
              <a:buFontTx/>
              <a:buNone/>
              <a:defRPr sz="3528">
                <a:latin typeface="Segoe Pro Light"/>
              </a:defRPr>
            </a:lvl5pPr>
          </a:lstStyle>
          <a:p>
            <a:pPr lvl="0"/>
            <a:r>
              <a:rPr lang="en-US"/>
              <a:t>Click to edit Master text styles</a:t>
            </a:r>
          </a:p>
        </p:txBody>
      </p:sp>
    </p:spTree>
    <p:extLst>
      <p:ext uri="{BB962C8B-B14F-4D97-AF65-F5344CB8AC3E}">
        <p14:creationId xmlns:p14="http://schemas.microsoft.com/office/powerpoint/2010/main" val="154061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pPr fontAlgn="base">
              <a:spcBef>
                <a:spcPct val="0"/>
              </a:spcBef>
              <a:spcAft>
                <a:spcPct val="0"/>
              </a:spcAft>
            </a:pPr>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13505" fontAlgn="base">
              <a:spcBef>
                <a:spcPct val="0"/>
              </a:spcBef>
              <a:spcAft>
                <a:spcPct val="0"/>
              </a:spcAft>
            </a:pPr>
            <a:fld id="{27258FFF-F925-446B-8502-81C933981705}" type="slidenum">
              <a:rPr smtClean="0">
                <a:solidFill>
                  <a:srgbClr val="FFFFFF"/>
                </a:solidFill>
              </a:rPr>
              <a:pPr defTabSz="913505" fontAlgn="base">
                <a:spcBef>
                  <a:spcPct val="0"/>
                </a:spcBef>
                <a:spcAft>
                  <a:spcPct val="0"/>
                </a:spcAft>
              </a:pPr>
              <a:t>‹#›</a:t>
            </a:fld>
            <a:endParaRPr dirty="0">
              <a:solidFill>
                <a:srgbClr val="FFFFFF"/>
              </a:solidFill>
            </a:endParaRPr>
          </a:p>
        </p:txBody>
      </p:sp>
    </p:spTree>
    <p:extLst>
      <p:ext uri="{BB962C8B-B14F-4D97-AF65-F5344CB8AC3E}">
        <p14:creationId xmlns:p14="http://schemas.microsoft.com/office/powerpoint/2010/main" val="315191983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pPr fontAlgn="base">
              <a:spcBef>
                <a:spcPct val="0"/>
              </a:spcBef>
              <a:spcAft>
                <a:spcPct val="0"/>
              </a:spcAft>
            </a:pPr>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pPr defTabSz="913505" fontAlgn="base">
              <a:spcBef>
                <a:spcPct val="0"/>
              </a:spcBef>
              <a:spcAft>
                <a:spcPct val="0"/>
              </a:spcAft>
            </a:pPr>
            <a:fld id="{27258FFF-F925-446B-8502-81C933981705}" type="slidenum">
              <a:rPr smtClean="0">
                <a:solidFill>
                  <a:srgbClr val="000000"/>
                </a:solidFill>
              </a:rPr>
              <a:pPr defTabSz="913505" fontAlgn="base">
                <a:spcBef>
                  <a:spcPct val="0"/>
                </a:spcBef>
                <a:spcAft>
                  <a:spcPct val="0"/>
                </a:spcAft>
              </a:pPr>
              <a:t>‹#›</a:t>
            </a:fld>
            <a:endParaRPr dirty="0">
              <a:solidFill>
                <a:srgbClr val="000000"/>
              </a:solidFill>
            </a:endParaRPr>
          </a:p>
        </p:txBody>
      </p:sp>
    </p:spTree>
    <p:extLst>
      <p:ext uri="{BB962C8B-B14F-4D97-AF65-F5344CB8AC3E}">
        <p14:creationId xmlns:p14="http://schemas.microsoft.com/office/powerpoint/2010/main" val="1235817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2"/>
            <a:ext cx="9860674" cy="1793881"/>
          </a:xfrm>
          <a:noFill/>
        </p:spPr>
        <p:txBody>
          <a:bodyPr lIns="182880" tIns="146304" rIns="182880" bIns="146304">
            <a:noAutofit/>
          </a:bodyPr>
          <a:lstStyle>
            <a:lvl1pPr marL="0" indent="0">
              <a:spcBef>
                <a:spcPts val="0"/>
              </a:spcBef>
              <a:buNone/>
              <a:defRPr sz="3528"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3"/>
            <a:ext cx="1840181" cy="401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4094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4" y="4309989"/>
            <a:ext cx="12188887" cy="2551127"/>
          </a:xfrm>
          <a:prstGeom prst="rect">
            <a:avLst/>
          </a:prstGeom>
          <a:solidFill>
            <a:srgbClr val="4D9ED7"/>
          </a:solidFill>
          <a:ln>
            <a:noFill/>
          </a:ln>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0" name="Rectangle 7"/>
          <p:cNvSpPr>
            <a:spLocks noChangeArrowheads="1"/>
          </p:cNvSpPr>
          <p:nvPr userDrawn="1"/>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1" name="Rectangle 8"/>
          <p:cNvSpPr>
            <a:spLocks noChangeArrowheads="1"/>
          </p:cNvSpPr>
          <p:nvPr userDrawn="1"/>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3" name="Rectangle 12"/>
          <p:cNvSpPr/>
          <p:nvPr userDrawn="1"/>
        </p:nvSpPr>
        <p:spPr bwMode="white">
          <a:xfrm>
            <a:off x="624"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4"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Tree>
    <p:extLst>
      <p:ext uri="{BB962C8B-B14F-4D97-AF65-F5344CB8AC3E}">
        <p14:creationId xmlns:p14="http://schemas.microsoft.com/office/powerpoint/2010/main" val="17879533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64653080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userDrawn="1"/>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lang="en-US" sz="1765" dirty="0">
              <a:solidFill>
                <a:srgbClr val="FFFFFF"/>
              </a:solidFill>
            </a:endParaRPr>
          </a:p>
        </p:txBody>
      </p:sp>
      <p:sp>
        <p:nvSpPr>
          <p:cNvPr id="14"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Tree>
    <p:extLst>
      <p:ext uri="{BB962C8B-B14F-4D97-AF65-F5344CB8AC3E}">
        <p14:creationId xmlns:p14="http://schemas.microsoft.com/office/powerpoint/2010/main" val="231059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758692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58706724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505050">
                        <a:alpha val="50000"/>
                      </a:srgbClr>
                    </a:gs>
                    <a:gs pos="86000">
                      <a:srgbClr val="50505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729447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98919376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142010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3540901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73034187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42302099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939603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60499464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14727946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63474404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5755683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25548228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7627947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1311818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18874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244628" y="6567021"/>
            <a:ext cx="3702745"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8" spc="147"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2258177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5773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9250227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4115256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79684936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3086823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186501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06852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24412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44826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27146850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7341883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87935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82985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40100408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268871086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33639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31247025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78800416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2853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12699429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226606898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81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1969012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313122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3584065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5605600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985185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5527549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1166332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722291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6740772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243949884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23896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67959893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1663812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487657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31316296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01777089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58224674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58001547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49403" y="0"/>
            <a:ext cx="12372233" cy="6858001"/>
          </a:xfrm>
          <a:prstGeom prst="rect">
            <a:avLst/>
          </a:prstGeom>
        </p:spPr>
      </p:pic>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56776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0747"/>
            <a:ext cx="12218458" cy="6988748"/>
          </a:xfrm>
          <a:prstGeom prst="rect">
            <a:avLst/>
          </a:prstGeom>
        </p:spPr>
      </p:pic>
      <p:sp>
        <p:nvSpPr>
          <p:cNvPr id="7" name="Rectangle 6"/>
          <p:cNvSpPr/>
          <p:nvPr userDrawn="1"/>
        </p:nvSpPr>
        <p:spPr bwMode="auto">
          <a:xfrm>
            <a:off x="269239"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24374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02867" cy="6858001"/>
          </a:xfrm>
          <a:prstGeom prst="rect">
            <a:avLst/>
          </a:prstGeom>
        </p:spPr>
      </p:pic>
      <p:sp>
        <p:nvSpPr>
          <p:cNvPr id="7" name="Rectangle 6"/>
          <p:cNvSpPr/>
          <p:nvPr userDrawn="1"/>
        </p:nvSpPr>
        <p:spPr bwMode="auto">
          <a:xfrm>
            <a:off x="269239" y="291069"/>
            <a:ext cx="5378549" cy="5379312"/>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32329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4026"/>
            <a:ext cx="12192000" cy="8129154"/>
          </a:xfrm>
          <a:prstGeom prst="rect">
            <a:avLst/>
          </a:prstGeom>
        </p:spPr>
      </p:pic>
      <p:sp>
        <p:nvSpPr>
          <p:cNvPr id="7" name="Rectangle 6"/>
          <p:cNvSpPr/>
          <p:nvPr userDrawn="1"/>
        </p:nvSpPr>
        <p:spPr bwMode="auto">
          <a:xfrm>
            <a:off x="269239"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94024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8129153"/>
          </a:xfrm>
          <a:prstGeom prst="rect">
            <a:avLst/>
          </a:prstGeom>
        </p:spPr>
      </p:pic>
      <p:sp>
        <p:nvSpPr>
          <p:cNvPr id="7" name="Rectangle 6"/>
          <p:cNvSpPr/>
          <p:nvPr userDrawn="1"/>
        </p:nvSpPr>
        <p:spPr bwMode="auto">
          <a:xfrm>
            <a:off x="269239"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636208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r="-178"/>
          <a:stretch/>
        </p:blipFill>
        <p:spPr>
          <a:xfrm>
            <a:off x="0" y="-149425"/>
            <a:ext cx="12213788" cy="7007425"/>
          </a:xfrm>
          <a:prstGeom prst="rect">
            <a:avLst/>
          </a:prstGeom>
        </p:spPr>
      </p:pic>
      <p:sp>
        <p:nvSpPr>
          <p:cNvPr id="7" name="Rectangle 6"/>
          <p:cNvSpPr/>
          <p:nvPr userDrawn="1"/>
        </p:nvSpPr>
        <p:spPr bwMode="auto">
          <a:xfrm>
            <a:off x="269239"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421746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94322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4339265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1095650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9489620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81681047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06711340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017505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23985672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2989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39074262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1349683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131636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76000467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073357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85390417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1059494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37415422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18057938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70540794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80632324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38738902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94924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79926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9077474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98196074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128538764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3491049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44289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12211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59642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10019156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334643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24300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283934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45460983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3349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416125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89311749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394095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27251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1977296"/>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5972910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04918650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6723763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863669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theme" Target="../theme/theme2.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26" Type="http://schemas.openxmlformats.org/officeDocument/2006/relationships/slideLayout" Target="../slideLayouts/slideLayout111.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slideLayout" Target="../slideLayouts/slideLayout110.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slideLayout" Target="../slideLayouts/slideLayout109.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slideLayout" Target="../slideLayouts/slideLayout150.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42" Type="http://schemas.openxmlformats.org/officeDocument/2006/relationships/slideLayout" Target="../slideLayouts/slideLayout153.xml"/><Relationship Id="rId47" Type="http://schemas.openxmlformats.org/officeDocument/2006/relationships/slideLayout" Target="../slideLayouts/slideLayout158.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slideLayout" Target="../slideLayouts/slideLayout157.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41" Type="http://schemas.openxmlformats.org/officeDocument/2006/relationships/slideLayout" Target="../slideLayouts/slideLayout152.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48"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theme" Target="../theme/theme5.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image" Target="../media/image2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955231674"/>
      </p:ext>
    </p:extLst>
  </p:cSld>
  <p:clrMap bg1="lt1" tx1="dk1" bg2="lt2" tx2="dk2" accent1="accent1" accent2="accent2" accent3="accent3" accent4="accent4" accent5="accent5" accent6="accent6" hlink="hlink" folHlink="folHlink"/>
  <p:sldLayoutIdLst>
    <p:sldLayoutId id="2147484081" r:id="rId1"/>
    <p:sldLayoutId id="2147484125" r:id="rId2"/>
    <p:sldLayoutId id="2147484126" r:id="rId3"/>
    <p:sldLayoutId id="2147484127" r:id="rId4"/>
    <p:sldLayoutId id="2147484128" r:id="rId5"/>
    <p:sldLayoutId id="2147484085" r:id="rId6"/>
    <p:sldLayoutId id="2147484086" r:id="rId7"/>
    <p:sldLayoutId id="2147484094" r:id="rId8"/>
    <p:sldLayoutId id="2147484095" r:id="rId9"/>
    <p:sldLayoutId id="2147484092" r:id="rId10"/>
    <p:sldLayoutId id="2147484116" r:id="rId11"/>
    <p:sldLayoutId id="2147484117" r:id="rId12"/>
    <p:sldLayoutId id="2147484118" r:id="rId13"/>
    <p:sldLayoutId id="2147484082" r:id="rId14"/>
    <p:sldLayoutId id="2147484083" r:id="rId15"/>
    <p:sldLayoutId id="2147484084" r:id="rId16"/>
    <p:sldLayoutId id="2147484087" r:id="rId17"/>
    <p:sldLayoutId id="2147484088" r:id="rId18"/>
    <p:sldLayoutId id="2147484089" r:id="rId19"/>
    <p:sldLayoutId id="2147484090" r:id="rId20"/>
    <p:sldLayoutId id="2147484091" r:id="rId21"/>
    <p:sldLayoutId id="2147484093" r:id="rId22"/>
    <p:sldLayoutId id="2147484105" r:id="rId23"/>
    <p:sldLayoutId id="2147484129" r:id="rId24"/>
    <p:sldLayoutId id="2147484108" r:id="rId25"/>
    <p:sldLayoutId id="2147484109" r:id="rId26"/>
    <p:sldLayoutId id="2147484111" r:id="rId27"/>
    <p:sldLayoutId id="2147484113" r:id="rId28"/>
    <p:sldLayoutId id="2147484115" r:id="rId29"/>
    <p:sldLayoutId id="2147484119" r:id="rId30"/>
    <p:sldLayoutId id="2147483674" r:id="rId31"/>
    <p:sldLayoutId id="2147483675" r:id="rId32"/>
    <p:sldLayoutId id="2147483677" r:id="rId33"/>
    <p:sldLayoutId id="2147483679" r:id="rId34"/>
    <p:sldLayoutId id="2147484078" r:id="rId35"/>
    <p:sldLayoutId id="2147484079" r:id="rId36"/>
    <p:sldLayoutId id="2147483680" r:id="rId37"/>
    <p:sldLayoutId id="2147483681" r:id="rId38"/>
    <p:sldLayoutId id="2147483682" r:id="rId39"/>
    <p:sldLayoutId id="2147483683" r:id="rId40"/>
    <p:sldLayoutId id="2147483684" r:id="rId41"/>
    <p:sldLayoutId id="2147483685" r:id="rId42"/>
    <p:sldLayoutId id="2147483686" r:id="rId43"/>
    <p:sldLayoutId id="2147483687" r:id="rId44"/>
    <p:sldLayoutId id="2147483688" r:id="rId45"/>
    <p:sldLayoutId id="2147483690" r:id="rId46"/>
    <p:sldLayoutId id="2147483691" r:id="rId47"/>
    <p:sldLayoutId id="2147484122" r:id="rId48"/>
    <p:sldLayoutId id="2147484124"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1435317710"/>
      </p:ext>
    </p:extLst>
  </p:cSld>
  <p:clrMap bg1="lt1" tx1="dk1" bg2="lt2" tx2="dk2" accent1="accent1" accent2="accent2" accent3="accent3" accent4="accent4" accent5="accent5" accent6="accent6" hlink="hlink" folHlink="folHlink"/>
  <p:sldLayoutIdLst>
    <p:sldLayoutId id="2147484131" r:id="rId1"/>
    <p:sldLayoutId id="2147484132" r:id="rId2"/>
    <p:sldLayoutId id="2147484133" r:id="rId3"/>
    <p:sldLayoutId id="2147484134" r:id="rId4"/>
    <p:sldLayoutId id="2147484135"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7" r:id="rId17"/>
    <p:sldLayoutId id="2147484148" r:id="rId18"/>
    <p:sldLayoutId id="2147484149" r:id="rId19"/>
    <p:sldLayoutId id="2147484150" r:id="rId20"/>
    <p:sldLayoutId id="2147484151" r:id="rId21"/>
    <p:sldLayoutId id="2147484152" r:id="rId22"/>
    <p:sldLayoutId id="2147484153" r:id="rId23"/>
    <p:sldLayoutId id="2147484154" r:id="rId24"/>
    <p:sldLayoutId id="2147484155" r:id="rId25"/>
    <p:sldLayoutId id="2147484156" r:id="rId26"/>
    <p:sldLayoutId id="2147484157" r:id="rId27"/>
    <p:sldLayoutId id="2147484158" r:id="rId28"/>
    <p:sldLayoutId id="2147484159" r:id="rId29"/>
    <p:sldLayoutId id="2147484160" r:id="rId30"/>
    <p:sldLayoutId id="2147484161" r:id="rId31"/>
    <p:sldLayoutId id="2147484162" r:id="rId32"/>
    <p:sldLayoutId id="2147484163" r:id="rId33"/>
    <p:sldLayoutId id="2147484164" r:id="rId34"/>
    <p:sldLayoutId id="2147484165" r:id="rId35"/>
    <p:sldLayoutId id="2147484166" r:id="rId3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2486282"/>
      </p:ext>
    </p:extLst>
  </p:cSld>
  <p:clrMap bg1="dk1" tx1="lt1" bg2="dk2" tx2="lt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1" r:id="rId24"/>
    <p:sldLayoutId id="2147484192" r:id="rId25"/>
    <p:sldLayoutId id="2147484193"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192"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192"/>
            <a:fld id="{27258FFF-F925-446B-8502-81C933981705}" type="slidenum">
              <a:rPr>
                <a:solidFill>
                  <a:srgbClr val="505050"/>
                </a:solidFill>
              </a:rPr>
              <a:pPr defTabSz="914192"/>
              <a:t>‹#›</a:t>
            </a:fld>
            <a:endParaRPr dirty="0">
              <a:solidFill>
                <a:srgbClr val="505050"/>
              </a:solidFill>
            </a:endParaRPr>
          </a:p>
        </p:txBody>
      </p:sp>
    </p:spTree>
    <p:extLst>
      <p:ext uri="{BB962C8B-B14F-4D97-AF65-F5344CB8AC3E}">
        <p14:creationId xmlns:p14="http://schemas.microsoft.com/office/powerpoint/2010/main" val="1123666963"/>
      </p:ext>
    </p:extLst>
  </p:cSld>
  <p:clrMap bg1="lt1" tx1="dk1" bg2="lt2" tx2="dk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 id="2147484204" r:id="rId10"/>
    <p:sldLayoutId id="2147484205" r:id="rId11"/>
    <p:sldLayoutId id="2147484206" r:id="rId12"/>
    <p:sldLayoutId id="2147484207" r:id="rId13"/>
    <p:sldLayoutId id="2147484208" r:id="rId14"/>
    <p:sldLayoutId id="2147484209" r:id="rId15"/>
    <p:sldLayoutId id="2147484210" r:id="rId16"/>
    <p:sldLayoutId id="2147484211" r:id="rId17"/>
    <p:sldLayoutId id="2147484212" r:id="rId18"/>
    <p:sldLayoutId id="2147484213" r:id="rId19"/>
    <p:sldLayoutId id="2147484214" r:id="rId20"/>
    <p:sldLayoutId id="2147484215" r:id="rId21"/>
    <p:sldLayoutId id="2147484216" r:id="rId22"/>
    <p:sldLayoutId id="2147484217" r:id="rId23"/>
    <p:sldLayoutId id="2147484218" r:id="rId24"/>
    <p:sldLayoutId id="2147484219" r:id="rId25"/>
    <p:sldLayoutId id="2147484220" r:id="rId26"/>
    <p:sldLayoutId id="2147484221" r:id="rId27"/>
    <p:sldLayoutId id="2147484222" r:id="rId28"/>
    <p:sldLayoutId id="2147484226" r:id="rId29"/>
    <p:sldLayoutId id="2147484227" r:id="rId30"/>
    <p:sldLayoutId id="2147484229" r:id="rId31"/>
    <p:sldLayoutId id="2147484230" r:id="rId32"/>
    <p:sldLayoutId id="2147484231" r:id="rId33"/>
    <p:sldLayoutId id="2147484232" r:id="rId34"/>
    <p:sldLayoutId id="2147484233" r:id="rId35"/>
    <p:sldLayoutId id="2147484234" r:id="rId36"/>
    <p:sldLayoutId id="2147484235" r:id="rId37"/>
    <p:sldLayoutId id="2147484236" r:id="rId38"/>
    <p:sldLayoutId id="2147484237" r:id="rId39"/>
    <p:sldLayoutId id="2147484238" r:id="rId40"/>
    <p:sldLayoutId id="2147484239" r:id="rId41"/>
    <p:sldLayoutId id="2147484240" r:id="rId42"/>
    <p:sldLayoutId id="2147484241" r:id="rId43"/>
    <p:sldLayoutId id="2147484243" r:id="rId44"/>
    <p:sldLayoutId id="2147484244" r:id="rId45"/>
    <p:sldLayoutId id="2147484247" r:id="rId46"/>
    <p:sldLayoutId id="2147484248" r:id="rId47"/>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solidFill>
            <a:schemeClr val="tx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2"/>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1602381"/>
      </p:ext>
    </p:extLst>
  </p:cSld>
  <p:clrMap bg1="dk1" tx1="lt1" bg2="dk2" tx2="lt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3.wdp"/><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emf"/></Relationships>
</file>

<file path=ppt/slides/_rels/slide1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4.emf"/><Relationship Id="rId4" Type="http://schemas.openxmlformats.org/officeDocument/2006/relationships/image" Target="../media/image4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emf"/><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7.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hyperlink" Target="http://www.documentdb.com/sql/demo"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1.emf"/><Relationship Id="rId4" Type="http://schemas.openxmlformats.org/officeDocument/2006/relationships/image" Target="../media/image30.emf"/></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4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6.xml"/></Relationships>
</file>

<file path=ppt/slides/_rels/slide4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2.pn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hyperlink" Target="http://portal.azure.com/" TargetMode="External"/><Relationship Id="rId5" Type="http://schemas.openxmlformats.org/officeDocument/2006/relationships/image" Target="../media/image91.png"/><Relationship Id="rId4" Type="http://schemas.openxmlformats.org/officeDocument/2006/relationships/hyperlink" Target="https://azure.microsoft.com/en-us/documentation/articles/documentdb-import-data/"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96.emf"/><Relationship Id="rId4" Type="http://schemas.openxmlformats.org/officeDocument/2006/relationships/image" Target="../media/image95.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8E3F8"/>
            </a:gs>
            <a:gs pos="100000">
              <a:srgbClr val="DDEEF8"/>
            </a:gs>
          </a:gsLst>
          <a:lin ang="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69240" y="2100815"/>
            <a:ext cx="6461344" cy="2980851"/>
          </a:xfrm>
          <a:gradFill flip="none" rotWithShape="1">
            <a:gsLst>
              <a:gs pos="0">
                <a:srgbClr val="C8E3F8"/>
              </a:gs>
              <a:gs pos="100000">
                <a:srgbClr val="DDEEF8"/>
              </a:gs>
            </a:gsLst>
            <a:lin ang="2700000" scaled="1"/>
            <a:tileRect/>
          </a:gradFill>
        </p:spPr>
        <p:txBody>
          <a:bodyPr/>
          <a:lstStyle/>
          <a:p>
            <a:r>
              <a:rPr lang="en-US" dirty="0"/>
              <a:t>Azure DocumentDB</a:t>
            </a:r>
          </a:p>
        </p:txBody>
      </p:sp>
      <p:sp>
        <p:nvSpPr>
          <p:cNvPr id="4" name="Text Placeholder 3"/>
          <p:cNvSpPr>
            <a:spLocks noGrp="1"/>
          </p:cNvSpPr>
          <p:nvPr>
            <p:ph type="subTitle" idx="1"/>
          </p:nvPr>
        </p:nvSpPr>
        <p:spPr>
          <a:xfrm>
            <a:off x="381207" y="3008971"/>
            <a:ext cx="6654074" cy="1034782"/>
          </a:xfrm>
        </p:spPr>
        <p:txBody>
          <a:bodyPr/>
          <a:lstStyle/>
          <a:p>
            <a:r>
              <a:rPr lang="en-US" b="1" i="1" dirty="0">
                <a:solidFill>
                  <a:schemeClr val="tx1"/>
                </a:solidFill>
              </a:rPr>
              <a:t>Santosh Tiwari</a:t>
            </a:r>
            <a:endParaRPr lang="en-US" dirty="0">
              <a:solidFill>
                <a:schemeClr val="tx1"/>
              </a:solidFill>
            </a:endParaRPr>
          </a:p>
          <a:p>
            <a:r>
              <a:rPr lang="en-US">
                <a:solidFill>
                  <a:schemeClr val="tx1"/>
                </a:solidFill>
              </a:rPr>
              <a:t>Solution Architect</a:t>
            </a:r>
            <a:endParaRPr lang="en-US" dirty="0">
              <a:solidFill>
                <a:schemeClr val="tx1"/>
              </a:solidFill>
            </a:endParaRPr>
          </a:p>
          <a:p>
            <a:fld id="{7332A92E-B140-4764-92B5-86F6B20250C1}" type="datetime4">
              <a:rPr lang="en-US" smtClean="0">
                <a:solidFill>
                  <a:schemeClr val="tx1"/>
                </a:solidFill>
              </a:rPr>
              <a:t>March 5, 2017</a:t>
            </a:fld>
            <a:endParaRPr lang="en-US" dirty="0">
              <a:solidFill>
                <a:schemeClr val="tx1"/>
              </a:solidFill>
            </a:endParaRPr>
          </a:p>
        </p:txBody>
      </p:sp>
    </p:spTree>
    <p:extLst>
      <p:ext uri="{BB962C8B-B14F-4D97-AF65-F5344CB8AC3E}">
        <p14:creationId xmlns:p14="http://schemas.microsoft.com/office/powerpoint/2010/main" val="34530901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Document stores</a:t>
            </a:r>
          </a:p>
        </p:txBody>
      </p:sp>
      <p:sp>
        <p:nvSpPr>
          <p:cNvPr id="3" name="Rectangle 2"/>
          <p:cNvSpPr/>
          <p:nvPr/>
        </p:nvSpPr>
        <p:spPr>
          <a:xfrm>
            <a:off x="422662" y="1793337"/>
            <a:ext cx="5250005" cy="3714310"/>
          </a:xfrm>
          <a:prstGeom prst="rect">
            <a:avLst/>
          </a:prstGeom>
        </p:spPr>
        <p:txBody>
          <a:bodyPr wrap="square" lIns="0" tIns="89642" rIns="0" bIns="89642">
            <a:spAutoFit/>
          </a:bodyPr>
          <a:lstStyle/>
          <a:p>
            <a:pPr defTabSz="896386">
              <a:lnSpc>
                <a:spcPct val="120000"/>
              </a:lnSpc>
            </a:pPr>
            <a:r>
              <a:rPr lang="en-US" sz="2400" kern="0" dirty="0">
                <a:solidFill>
                  <a:srgbClr val="505050"/>
                </a:solidFill>
              </a:rPr>
              <a:t>Document stores contain data objects that are inherently hierarchical, tree-like structures (most notably JavaScript Object Notation [JSON] or Extensible Markup Language [XML]).</a:t>
            </a:r>
          </a:p>
          <a:p>
            <a:pPr defTabSz="896386">
              <a:lnSpc>
                <a:spcPct val="120000"/>
              </a:lnSpc>
            </a:pPr>
            <a:endParaRPr lang="en-US" sz="2400" kern="0" dirty="0">
              <a:solidFill>
                <a:srgbClr val="505050"/>
              </a:solidFill>
            </a:endParaRPr>
          </a:p>
          <a:p>
            <a:pPr defTabSz="896386">
              <a:lnSpc>
                <a:spcPct val="120000"/>
              </a:lnSpc>
            </a:pPr>
            <a:r>
              <a:rPr lang="en-US" sz="2400" kern="0" dirty="0">
                <a:solidFill>
                  <a:srgbClr val="505050"/>
                </a:solidFill>
              </a:rPr>
              <a:t>Note that these are not Microsoft Word documents!</a:t>
            </a:r>
          </a:p>
        </p:txBody>
      </p:sp>
      <p:sp>
        <p:nvSpPr>
          <p:cNvPr id="39" name="Rectangle 38"/>
          <p:cNvSpPr/>
          <p:nvPr/>
        </p:nvSpPr>
        <p:spPr>
          <a:xfrm>
            <a:off x="286358" y="5964709"/>
            <a:ext cx="10618213" cy="393954"/>
          </a:xfrm>
          <a:prstGeom prst="rect">
            <a:avLst/>
          </a:prstGeom>
        </p:spPr>
        <p:txBody>
          <a:bodyPr wrap="square">
            <a:spAutoFit/>
          </a:bodyPr>
          <a:lstStyle/>
          <a:p>
            <a:pPr defTabSz="896386"/>
            <a:r>
              <a:rPr lang="en-US" sz="980" kern="0" dirty="0">
                <a:solidFill>
                  <a:srgbClr val="494949"/>
                </a:solidFill>
              </a:rPr>
              <a:t>Image based on: PricewaterhouseCoopers. “Data models in NoSQL and NewSQL databases.” 2015</a:t>
            </a:r>
            <a:br>
              <a:rPr lang="en-US" sz="980" kern="0" dirty="0">
                <a:solidFill>
                  <a:srgbClr val="494949"/>
                </a:solidFill>
              </a:rPr>
            </a:br>
            <a:r>
              <a:rPr lang="en-US" sz="980" kern="0" dirty="0">
                <a:solidFill>
                  <a:srgbClr val="494949"/>
                </a:solidFill>
              </a:rPr>
              <a:t>http://www.pwc.com/us/en/technology-forecast/2015/remapping-database-landscape/features/assets/data-models-production.pdf</a:t>
            </a:r>
          </a:p>
        </p:txBody>
      </p:sp>
      <p:cxnSp>
        <p:nvCxnSpPr>
          <p:cNvPr id="43" name="Straight Connector 42"/>
          <p:cNvCxnSpPr/>
          <p:nvPr/>
        </p:nvCxnSpPr>
        <p:spPr>
          <a:xfrm flipV="1">
            <a:off x="6736749" y="1187939"/>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46213" y="3692364"/>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736749" y="3578405"/>
            <a:ext cx="373510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9" idx="7"/>
          </p:cNvCxnSpPr>
          <p:nvPr/>
        </p:nvCxnSpPr>
        <p:spPr>
          <a:xfrm flipV="1">
            <a:off x="8767299" y="2824676"/>
            <a:ext cx="1549368" cy="56199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548734" y="2012324"/>
            <a:ext cx="1783179" cy="39943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22136" y="3688550"/>
            <a:ext cx="1809777" cy="76931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501551" y="4878442"/>
            <a:ext cx="1830361" cy="3367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00589" y="889129"/>
            <a:ext cx="4252237" cy="5470478"/>
            <a:chOff x="6400589" y="889129"/>
            <a:chExt cx="4252237" cy="5470478"/>
          </a:xfrm>
        </p:grpSpPr>
        <p:sp>
          <p:nvSpPr>
            <p:cNvPr id="18" name="Oval 17"/>
            <p:cNvSpPr/>
            <p:nvPr/>
          </p:nvSpPr>
          <p:spPr bwMode="auto">
            <a:xfrm>
              <a:off x="640058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19" name="Oval 18"/>
            <p:cNvSpPr/>
            <p:nvPr/>
          </p:nvSpPr>
          <p:spPr bwMode="auto">
            <a:xfrm>
              <a:off x="819343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0" name="Oval 19"/>
            <p:cNvSpPr/>
            <p:nvPr/>
          </p:nvSpPr>
          <p:spPr bwMode="auto">
            <a:xfrm>
              <a:off x="9980507"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1" name="Oval 20"/>
            <p:cNvSpPr/>
            <p:nvPr/>
          </p:nvSpPr>
          <p:spPr bwMode="auto">
            <a:xfrm>
              <a:off x="8156087" y="208436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2" name="Oval 21"/>
            <p:cNvSpPr/>
            <p:nvPr/>
          </p:nvSpPr>
          <p:spPr bwMode="auto">
            <a:xfrm>
              <a:off x="8185975" y="4549531"/>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3" name="Oval 22"/>
            <p:cNvSpPr/>
            <p:nvPr/>
          </p:nvSpPr>
          <p:spPr bwMode="auto">
            <a:xfrm>
              <a:off x="9980507" y="889129"/>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4" name="Oval 23"/>
            <p:cNvSpPr/>
            <p:nvPr/>
          </p:nvSpPr>
          <p:spPr bwMode="auto">
            <a:xfrm>
              <a:off x="9980507" y="168882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5" name="Oval 24"/>
            <p:cNvSpPr/>
            <p:nvPr/>
          </p:nvSpPr>
          <p:spPr bwMode="auto">
            <a:xfrm>
              <a:off x="9980507" y="2488516"/>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6" name="Oval 25"/>
            <p:cNvSpPr/>
            <p:nvPr/>
          </p:nvSpPr>
          <p:spPr bwMode="auto">
            <a:xfrm>
              <a:off x="9980507" y="5687288"/>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1" name="Oval 40"/>
            <p:cNvSpPr/>
            <p:nvPr/>
          </p:nvSpPr>
          <p:spPr bwMode="auto">
            <a:xfrm>
              <a:off x="9980507" y="408790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2" name="Oval 41"/>
            <p:cNvSpPr/>
            <p:nvPr/>
          </p:nvSpPr>
          <p:spPr bwMode="auto">
            <a:xfrm>
              <a:off x="9980507" y="4887597"/>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grpSp>
    </p:spTree>
    <p:extLst>
      <p:ext uri="{BB962C8B-B14F-4D97-AF65-F5344CB8AC3E}">
        <p14:creationId xmlns:p14="http://schemas.microsoft.com/office/powerpoint/2010/main" val="1431563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NewSQL: another variation</a:t>
            </a:r>
          </a:p>
        </p:txBody>
      </p:sp>
      <p:sp>
        <p:nvSpPr>
          <p:cNvPr id="3" name="Rectangle 2"/>
          <p:cNvSpPr/>
          <p:nvPr/>
        </p:nvSpPr>
        <p:spPr>
          <a:xfrm>
            <a:off x="422662" y="1793337"/>
            <a:ext cx="5250005" cy="2384715"/>
          </a:xfrm>
          <a:prstGeom prst="rect">
            <a:avLst/>
          </a:prstGeom>
        </p:spPr>
        <p:txBody>
          <a:bodyPr wrap="square" lIns="0" tIns="89642" rIns="0" bIns="89642">
            <a:spAutoFit/>
          </a:bodyPr>
          <a:lstStyle/>
          <a:p>
            <a:pPr defTabSz="896386">
              <a:lnSpc>
                <a:spcPct val="120000"/>
              </a:lnSpc>
            </a:pPr>
            <a:r>
              <a:rPr lang="en-US" sz="2400" kern="0" dirty="0">
                <a:solidFill>
                  <a:srgbClr val="505050"/>
                </a:solidFill>
              </a:rPr>
              <a:t>Relational NewSQL stores are designed for web-scale applications, but they still require up-front schemas, joins, and table management that can be labor intensive.</a:t>
            </a:r>
          </a:p>
        </p:txBody>
      </p:sp>
      <p:sp>
        <p:nvSpPr>
          <p:cNvPr id="39" name="Rectangle 38"/>
          <p:cNvSpPr/>
          <p:nvPr/>
        </p:nvSpPr>
        <p:spPr>
          <a:xfrm>
            <a:off x="286358" y="5964709"/>
            <a:ext cx="10618213" cy="393954"/>
          </a:xfrm>
          <a:prstGeom prst="rect">
            <a:avLst/>
          </a:prstGeom>
        </p:spPr>
        <p:txBody>
          <a:bodyPr wrap="square">
            <a:spAutoFit/>
          </a:bodyPr>
          <a:lstStyle/>
          <a:p>
            <a:pPr defTabSz="896386"/>
            <a:r>
              <a:rPr lang="en-US" sz="980" kern="0" dirty="0">
                <a:solidFill>
                  <a:srgbClr val="494949"/>
                </a:solidFill>
              </a:rPr>
              <a:t>Image based on: PricewaterhouseCoopers. “Data models in NoSQL and NewSQL databases.” 2015. </a:t>
            </a:r>
            <a:br>
              <a:rPr lang="en-US" sz="980" kern="0" dirty="0">
                <a:solidFill>
                  <a:srgbClr val="494949"/>
                </a:solidFill>
              </a:rPr>
            </a:br>
            <a:r>
              <a:rPr lang="en-US" sz="980" kern="0" dirty="0">
                <a:solidFill>
                  <a:srgbClr val="494949"/>
                </a:solidFill>
              </a:rPr>
              <a:t>http://www.pwc.com/us/en/technology-forecast/2015/remapping-database-landscape/features/assets/data-models-production.pdf.</a:t>
            </a:r>
          </a:p>
        </p:txBody>
      </p:sp>
      <p:cxnSp>
        <p:nvCxnSpPr>
          <p:cNvPr id="28" name="Straight Connector 27"/>
          <p:cNvCxnSpPr/>
          <p:nvPr/>
        </p:nvCxnSpPr>
        <p:spPr>
          <a:xfrm>
            <a:off x="7276133" y="1702132"/>
            <a:ext cx="3585699"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7276133" y="1702132"/>
            <a:ext cx="0" cy="3585699"/>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276133" y="2618443"/>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276133" y="3494981"/>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276133" y="4391406"/>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8136160" y="3494982"/>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7239561" y="3494982"/>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a:off x="6342963" y="3494982"/>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bwMode="auto">
          <a:xfrm>
            <a:off x="7799653" y="2286543"/>
            <a:ext cx="672319" cy="672319"/>
          </a:xfrm>
          <a:prstGeom prst="ellipse">
            <a:avLst/>
          </a:prstGeom>
          <a:solidFill>
            <a:srgbClr val="BAD80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7" name="Oval 36"/>
          <p:cNvSpPr/>
          <p:nvPr/>
        </p:nvSpPr>
        <p:spPr bwMode="auto">
          <a:xfrm>
            <a:off x="8696251" y="2286543"/>
            <a:ext cx="672319" cy="672319"/>
          </a:xfrm>
          <a:prstGeom prst="ellipse">
            <a:avLst/>
          </a:prstGeom>
          <a:solidFill>
            <a:srgbClr val="BAD80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8" name="Oval 37"/>
          <p:cNvSpPr/>
          <p:nvPr/>
        </p:nvSpPr>
        <p:spPr bwMode="auto">
          <a:xfrm>
            <a:off x="9592850" y="2286543"/>
            <a:ext cx="672319" cy="672319"/>
          </a:xfrm>
          <a:prstGeom prst="ellipse">
            <a:avLst/>
          </a:prstGeom>
          <a:solidFill>
            <a:srgbClr val="BAD80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0" name="Oval 49"/>
          <p:cNvSpPr/>
          <p:nvPr/>
        </p:nvSpPr>
        <p:spPr bwMode="auto">
          <a:xfrm>
            <a:off x="7799653" y="3196171"/>
            <a:ext cx="672319" cy="672320"/>
          </a:xfrm>
          <a:prstGeom prst="ellipse">
            <a:avLst/>
          </a:prstGeom>
          <a:solidFill>
            <a:srgbClr val="BAD80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1" name="Oval 50"/>
          <p:cNvSpPr/>
          <p:nvPr/>
        </p:nvSpPr>
        <p:spPr bwMode="auto">
          <a:xfrm>
            <a:off x="8696251" y="3196171"/>
            <a:ext cx="672319" cy="672320"/>
          </a:xfrm>
          <a:prstGeom prst="ellipse">
            <a:avLst/>
          </a:prstGeom>
          <a:solidFill>
            <a:srgbClr val="BAD80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2" name="Oval 51"/>
          <p:cNvSpPr/>
          <p:nvPr/>
        </p:nvSpPr>
        <p:spPr bwMode="auto">
          <a:xfrm>
            <a:off x="9592850" y="3196171"/>
            <a:ext cx="672319" cy="672320"/>
          </a:xfrm>
          <a:prstGeom prst="ellipse">
            <a:avLst/>
          </a:prstGeom>
          <a:solidFill>
            <a:srgbClr val="BAD80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3" name="Oval 52"/>
          <p:cNvSpPr/>
          <p:nvPr/>
        </p:nvSpPr>
        <p:spPr bwMode="auto">
          <a:xfrm>
            <a:off x="7799653" y="4092597"/>
            <a:ext cx="672319" cy="672319"/>
          </a:xfrm>
          <a:prstGeom prst="ellipse">
            <a:avLst/>
          </a:prstGeom>
          <a:solidFill>
            <a:srgbClr val="BAD80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4" name="Oval 53"/>
          <p:cNvSpPr/>
          <p:nvPr/>
        </p:nvSpPr>
        <p:spPr bwMode="auto">
          <a:xfrm>
            <a:off x="8696251" y="4092597"/>
            <a:ext cx="672319" cy="672319"/>
          </a:xfrm>
          <a:prstGeom prst="ellipse">
            <a:avLst/>
          </a:prstGeom>
          <a:solidFill>
            <a:srgbClr val="BAD80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5" name="Oval 54"/>
          <p:cNvSpPr/>
          <p:nvPr/>
        </p:nvSpPr>
        <p:spPr bwMode="auto">
          <a:xfrm>
            <a:off x="9592850" y="4092597"/>
            <a:ext cx="672319" cy="672319"/>
          </a:xfrm>
          <a:prstGeom prst="ellipse">
            <a:avLst/>
          </a:prstGeom>
          <a:solidFill>
            <a:srgbClr val="BAD80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4794551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2911376" y="2296589"/>
            <a:ext cx="3999538" cy="2423575"/>
          </a:xfrm>
          <a:prstGeom prst="rect">
            <a:avLst/>
          </a:prstGeom>
          <a:solidFill>
            <a:schemeClr val="bg1">
              <a:lumMod val="95000"/>
            </a:schemeClr>
          </a:solidFill>
          <a:ln w="12700" cmpd="sng">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 name="TextBox 65"/>
          <p:cNvSpPr txBox="1"/>
          <p:nvPr/>
        </p:nvSpPr>
        <p:spPr>
          <a:xfrm>
            <a:off x="3020860" y="3524867"/>
            <a:ext cx="1464092" cy="49295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rgbClr val="494949"/>
                    </a:gs>
                    <a:gs pos="30000">
                      <a:srgbClr val="494949"/>
                    </a:gs>
                  </a:gsLst>
                  <a:lin ang="5400000" scaled="0"/>
                </a:gradFill>
              </a:rPr>
              <a:t>Scalability</a:t>
            </a:r>
          </a:p>
        </p:txBody>
      </p:sp>
      <p:sp>
        <p:nvSpPr>
          <p:cNvPr id="68" name="TextBox 67"/>
          <p:cNvSpPr txBox="1"/>
          <p:nvPr/>
        </p:nvSpPr>
        <p:spPr>
          <a:xfrm>
            <a:off x="3020860" y="2978023"/>
            <a:ext cx="1464092" cy="49295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rgbClr val="494949"/>
                    </a:gs>
                    <a:gs pos="30000">
                      <a:srgbClr val="494949"/>
                    </a:gs>
                  </a:gsLst>
                  <a:lin ang="5400000" scaled="0"/>
                </a:gradFill>
              </a:rPr>
              <a:t>Resiliency</a:t>
            </a:r>
          </a:p>
        </p:txBody>
      </p:sp>
      <p:sp>
        <p:nvSpPr>
          <p:cNvPr id="70" name="TextBox 69"/>
          <p:cNvSpPr txBox="1"/>
          <p:nvPr/>
        </p:nvSpPr>
        <p:spPr>
          <a:xfrm>
            <a:off x="3020860" y="2457817"/>
            <a:ext cx="2565892" cy="49295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rgbClr val="494949"/>
                    </a:gs>
                    <a:gs pos="30000">
                      <a:srgbClr val="494949"/>
                    </a:gs>
                  </a:gsLst>
                  <a:lin ang="5400000" scaled="0"/>
                </a:gradFill>
              </a:rPr>
              <a:t>Operational efficiency</a:t>
            </a:r>
          </a:p>
        </p:txBody>
      </p:sp>
      <p:sp>
        <p:nvSpPr>
          <p:cNvPr id="72" name="TextBox 71"/>
          <p:cNvSpPr txBox="1"/>
          <p:nvPr/>
        </p:nvSpPr>
        <p:spPr>
          <a:xfrm>
            <a:off x="3020860" y="4037472"/>
            <a:ext cx="2620276" cy="686855"/>
          </a:xfrm>
          <a:prstGeom prst="rect">
            <a:avLst/>
          </a:prstGeom>
          <a:noFill/>
        </p:spPr>
        <p:txBody>
          <a:bodyPr wrap="square" lIns="182880" tIns="146304" rIns="182880" bIns="146304" rtlCol="0">
            <a:spAutoFit/>
          </a:bodyPr>
          <a:lstStyle/>
          <a:p>
            <a:pPr>
              <a:lnSpc>
                <a:spcPct val="90000"/>
              </a:lnSpc>
              <a:spcAft>
                <a:spcPts val="600"/>
              </a:spcAft>
            </a:pPr>
            <a:r>
              <a:rPr lang="en-US" sz="1400" b="1" dirty="0">
                <a:gradFill>
                  <a:gsLst>
                    <a:gs pos="2917">
                      <a:srgbClr val="494949"/>
                    </a:gs>
                    <a:gs pos="30000">
                      <a:srgbClr val="494949"/>
                    </a:gs>
                  </a:gsLst>
                  <a:lin ang="5400000" scaled="0"/>
                </a:gradFill>
              </a:rPr>
              <a:t>Speed and variety of </a:t>
            </a:r>
            <a:br>
              <a:rPr lang="en-US" sz="1400" b="1" dirty="0">
                <a:gradFill>
                  <a:gsLst>
                    <a:gs pos="2917">
                      <a:srgbClr val="494949"/>
                    </a:gs>
                    <a:gs pos="30000">
                      <a:srgbClr val="494949"/>
                    </a:gs>
                  </a:gsLst>
                  <a:lin ang="5400000" scaled="0"/>
                </a:gradFill>
              </a:rPr>
            </a:br>
            <a:r>
              <a:rPr lang="en-US" sz="1400" b="1" dirty="0">
                <a:gradFill>
                  <a:gsLst>
                    <a:gs pos="2917">
                      <a:srgbClr val="494949"/>
                    </a:gs>
                    <a:gs pos="30000">
                      <a:srgbClr val="494949"/>
                    </a:gs>
                  </a:gsLst>
                  <a:lin ang="5400000" scaled="0"/>
                </a:gradFill>
              </a:rPr>
              <a:t>cloud-based data</a:t>
            </a:r>
          </a:p>
        </p:txBody>
      </p:sp>
      <p:sp>
        <p:nvSpPr>
          <p:cNvPr id="2" name="Title 1"/>
          <p:cNvSpPr>
            <a:spLocks noGrp="1"/>
          </p:cNvSpPr>
          <p:nvPr>
            <p:ph type="title"/>
          </p:nvPr>
        </p:nvSpPr>
        <p:spPr/>
        <p:txBody>
          <a:bodyPr/>
          <a:lstStyle/>
          <a:p>
            <a:r>
              <a:rPr lang="en-US" dirty="0">
                <a:solidFill>
                  <a:srgbClr val="0072C6"/>
                </a:solidFill>
              </a:rPr>
              <a:t>Why NoSQL evolved</a:t>
            </a:r>
          </a:p>
        </p:txBody>
      </p:sp>
      <p:sp>
        <p:nvSpPr>
          <p:cNvPr id="39" name="Rectangle 38"/>
          <p:cNvSpPr/>
          <p:nvPr/>
        </p:nvSpPr>
        <p:spPr>
          <a:xfrm>
            <a:off x="286358" y="5964709"/>
            <a:ext cx="10618213" cy="393954"/>
          </a:xfrm>
          <a:prstGeom prst="rect">
            <a:avLst/>
          </a:prstGeom>
        </p:spPr>
        <p:txBody>
          <a:bodyPr wrap="square">
            <a:spAutoFit/>
          </a:bodyPr>
          <a:lstStyle/>
          <a:p>
            <a:pPr defTabSz="896386"/>
            <a:r>
              <a:rPr lang="en-US" sz="980" kern="0" dirty="0">
                <a:solidFill>
                  <a:srgbClr val="494949"/>
                </a:solidFill>
              </a:rPr>
              <a:t>Image based on: PricewaterhouseCoopers. “Data models in NoSQL and NewSQL databases.” 2015</a:t>
            </a:r>
            <a:br>
              <a:rPr lang="en-US" sz="980" kern="0" dirty="0">
                <a:solidFill>
                  <a:srgbClr val="494949"/>
                </a:solidFill>
              </a:rPr>
            </a:br>
            <a:r>
              <a:rPr lang="en-US" sz="980" kern="0" dirty="0">
                <a:solidFill>
                  <a:srgbClr val="494949"/>
                </a:solidFill>
              </a:rPr>
              <a:t>http://www.pwc.com/us/en/technology-forecast/2015/remapping-database-landscape/features/assets/data-models-production.pdf</a:t>
            </a:r>
          </a:p>
        </p:txBody>
      </p:sp>
      <p:grpSp>
        <p:nvGrpSpPr>
          <p:cNvPr id="25" name="Group 24"/>
          <p:cNvGrpSpPr/>
          <p:nvPr/>
        </p:nvGrpSpPr>
        <p:grpSpPr>
          <a:xfrm>
            <a:off x="808571" y="2505687"/>
            <a:ext cx="1912311" cy="1912311"/>
            <a:chOff x="531930" y="1854276"/>
            <a:chExt cx="3585699" cy="3585699"/>
          </a:xfrm>
        </p:grpSpPr>
        <p:cxnSp>
          <p:nvCxnSpPr>
            <p:cNvPr id="26" name="Straight Connector 25"/>
            <p:cNvCxnSpPr/>
            <p:nvPr/>
          </p:nvCxnSpPr>
          <p:spPr>
            <a:xfrm>
              <a:off x="531930" y="1854276"/>
              <a:ext cx="3585699"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31930" y="1854276"/>
              <a:ext cx="0" cy="3585699"/>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31930" y="2770587"/>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31930" y="3647125"/>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31930" y="4543550"/>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rot="5400000">
              <a:off x="1391957" y="3647126"/>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rot="5400000">
              <a:off x="495358" y="3647126"/>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rot="5400000">
              <a:off x="-401240" y="3647126"/>
              <a:ext cx="3585699" cy="0"/>
            </a:xfrm>
            <a:prstGeom prst="line">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Oval 47"/>
            <p:cNvSpPr/>
            <p:nvPr/>
          </p:nvSpPr>
          <p:spPr bwMode="auto">
            <a:xfrm>
              <a:off x="1055450" y="2438687"/>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49" name="Oval 48"/>
            <p:cNvSpPr/>
            <p:nvPr/>
          </p:nvSpPr>
          <p:spPr bwMode="auto">
            <a:xfrm>
              <a:off x="1952048" y="2438687"/>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7" name="Oval 56"/>
            <p:cNvSpPr/>
            <p:nvPr/>
          </p:nvSpPr>
          <p:spPr bwMode="auto">
            <a:xfrm>
              <a:off x="2848647" y="2438687"/>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8" name="Oval 57"/>
            <p:cNvSpPr/>
            <p:nvPr/>
          </p:nvSpPr>
          <p:spPr bwMode="auto">
            <a:xfrm>
              <a:off x="1055450" y="3348315"/>
              <a:ext cx="672319" cy="67232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59" name="Oval 58"/>
            <p:cNvSpPr/>
            <p:nvPr/>
          </p:nvSpPr>
          <p:spPr bwMode="auto">
            <a:xfrm>
              <a:off x="1952048" y="3348315"/>
              <a:ext cx="672319" cy="67232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60" name="Oval 59"/>
            <p:cNvSpPr/>
            <p:nvPr/>
          </p:nvSpPr>
          <p:spPr bwMode="auto">
            <a:xfrm>
              <a:off x="2848647" y="3348315"/>
              <a:ext cx="672319" cy="672320"/>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61" name="Oval 60"/>
            <p:cNvSpPr/>
            <p:nvPr/>
          </p:nvSpPr>
          <p:spPr bwMode="auto">
            <a:xfrm>
              <a:off x="1055450" y="4244741"/>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62" name="Oval 61"/>
            <p:cNvSpPr/>
            <p:nvPr/>
          </p:nvSpPr>
          <p:spPr bwMode="auto">
            <a:xfrm>
              <a:off x="1952048" y="4244741"/>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63" name="Oval 62"/>
            <p:cNvSpPr/>
            <p:nvPr/>
          </p:nvSpPr>
          <p:spPr bwMode="auto">
            <a:xfrm>
              <a:off x="2848647" y="4244741"/>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grpSp>
      <p:sp>
        <p:nvSpPr>
          <p:cNvPr id="64" name="TextBox 63"/>
          <p:cNvSpPr txBox="1"/>
          <p:nvPr/>
        </p:nvSpPr>
        <p:spPr>
          <a:xfrm>
            <a:off x="2706018" y="1771583"/>
            <a:ext cx="1464092" cy="63402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2C6"/>
                </a:solidFill>
                <a:latin typeface="Segoe UI Light"/>
              </a:rPr>
              <a:t>Drivers</a:t>
            </a:r>
          </a:p>
        </p:txBody>
      </p:sp>
      <p:cxnSp>
        <p:nvCxnSpPr>
          <p:cNvPr id="65" name="Straight Arrow Connector 64"/>
          <p:cNvCxnSpPr/>
          <p:nvPr/>
        </p:nvCxnSpPr>
        <p:spPr>
          <a:xfrm>
            <a:off x="3177488" y="3600649"/>
            <a:ext cx="3200400" cy="0"/>
          </a:xfrm>
          <a:prstGeom prst="straightConnector1">
            <a:avLst/>
          </a:prstGeom>
          <a:ln w="127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3177488" y="3053805"/>
            <a:ext cx="3200400" cy="0"/>
          </a:xfrm>
          <a:prstGeom prst="straightConnector1">
            <a:avLst/>
          </a:prstGeom>
          <a:ln w="127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3177488" y="2542819"/>
            <a:ext cx="3200400" cy="0"/>
          </a:xfrm>
          <a:prstGeom prst="straightConnector1">
            <a:avLst/>
          </a:prstGeom>
          <a:ln w="127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3177488" y="4102671"/>
            <a:ext cx="3200400" cy="0"/>
          </a:xfrm>
          <a:prstGeom prst="straightConnector1">
            <a:avLst/>
          </a:prstGeom>
          <a:ln w="127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406362" y="1557516"/>
            <a:ext cx="3296714" cy="3998205"/>
            <a:chOff x="7393927" y="1056424"/>
            <a:chExt cx="3626385" cy="4837828"/>
          </a:xfrm>
        </p:grpSpPr>
        <p:cxnSp>
          <p:nvCxnSpPr>
            <p:cNvPr id="79" name="Straight Connector 78"/>
            <p:cNvCxnSpPr/>
            <p:nvPr/>
          </p:nvCxnSpPr>
          <p:spPr>
            <a:xfrm flipV="1">
              <a:off x="8056898" y="1513713"/>
              <a:ext cx="2824462" cy="147258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8066362" y="3999933"/>
              <a:ext cx="2754038" cy="14356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8080578" y="3456485"/>
              <a:ext cx="255112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9489440" y="2871688"/>
              <a:ext cx="1333503" cy="48253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9540240" y="2138546"/>
              <a:ext cx="1341120" cy="1474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489440" y="3531059"/>
              <a:ext cx="1307476" cy="58597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9543491" y="4686082"/>
              <a:ext cx="1250161" cy="1727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3"/>
            <a:stretch>
              <a:fillRect/>
            </a:stretch>
          </p:blipFill>
          <p:spPr>
            <a:xfrm>
              <a:off x="9329373" y="1848904"/>
              <a:ext cx="319339" cy="601108"/>
            </a:xfrm>
            <a:prstGeom prst="rect">
              <a:avLst/>
            </a:prstGeom>
          </p:spPr>
        </p:pic>
        <p:pic>
          <p:nvPicPr>
            <p:cNvPr id="78" name="Picture 77"/>
            <p:cNvPicPr>
              <a:picLocks noChangeAspect="1"/>
            </p:cNvPicPr>
            <p:nvPr/>
          </p:nvPicPr>
          <p:blipFill>
            <a:blip r:embed="rId4"/>
            <a:stretch>
              <a:fillRect/>
            </a:stretch>
          </p:blipFill>
          <p:spPr>
            <a:xfrm>
              <a:off x="7393927" y="1841898"/>
              <a:ext cx="1120618" cy="3280644"/>
            </a:xfrm>
            <a:prstGeom prst="rect">
              <a:avLst/>
            </a:prstGeom>
          </p:spPr>
        </p:pic>
        <p:pic>
          <p:nvPicPr>
            <p:cNvPr id="88" name="Picture 87"/>
            <p:cNvPicPr>
              <a:picLocks noChangeAspect="1"/>
            </p:cNvPicPr>
            <p:nvPr/>
          </p:nvPicPr>
          <p:blipFill>
            <a:blip r:embed="rId3"/>
            <a:stretch>
              <a:fillRect/>
            </a:stretch>
          </p:blipFill>
          <p:spPr>
            <a:xfrm>
              <a:off x="10700973" y="2499144"/>
              <a:ext cx="319339" cy="601108"/>
            </a:xfrm>
            <a:prstGeom prst="rect">
              <a:avLst/>
            </a:prstGeom>
          </p:spPr>
        </p:pic>
        <p:pic>
          <p:nvPicPr>
            <p:cNvPr id="89" name="Picture 88"/>
            <p:cNvPicPr>
              <a:picLocks noChangeAspect="1"/>
            </p:cNvPicPr>
            <p:nvPr/>
          </p:nvPicPr>
          <p:blipFill>
            <a:blip r:embed="rId3"/>
            <a:stretch>
              <a:fillRect/>
            </a:stretch>
          </p:blipFill>
          <p:spPr>
            <a:xfrm>
              <a:off x="9329373" y="3129064"/>
              <a:ext cx="319339" cy="601108"/>
            </a:xfrm>
            <a:prstGeom prst="rect">
              <a:avLst/>
            </a:prstGeom>
          </p:spPr>
        </p:pic>
        <p:pic>
          <p:nvPicPr>
            <p:cNvPr id="90" name="Picture 89"/>
            <p:cNvPicPr>
              <a:picLocks noChangeAspect="1"/>
            </p:cNvPicPr>
            <p:nvPr/>
          </p:nvPicPr>
          <p:blipFill>
            <a:blip r:embed="rId3"/>
            <a:stretch>
              <a:fillRect/>
            </a:stretch>
          </p:blipFill>
          <p:spPr>
            <a:xfrm>
              <a:off x="10700973" y="3184944"/>
              <a:ext cx="319339" cy="601108"/>
            </a:xfrm>
            <a:prstGeom prst="rect">
              <a:avLst/>
            </a:prstGeom>
          </p:spPr>
        </p:pic>
        <p:pic>
          <p:nvPicPr>
            <p:cNvPr id="91" name="Picture 90"/>
            <p:cNvPicPr>
              <a:picLocks noChangeAspect="1"/>
            </p:cNvPicPr>
            <p:nvPr/>
          </p:nvPicPr>
          <p:blipFill>
            <a:blip r:embed="rId3"/>
            <a:stretch>
              <a:fillRect/>
            </a:stretch>
          </p:blipFill>
          <p:spPr>
            <a:xfrm>
              <a:off x="10700973" y="3870744"/>
              <a:ext cx="319339" cy="601108"/>
            </a:xfrm>
            <a:prstGeom prst="rect">
              <a:avLst/>
            </a:prstGeom>
          </p:spPr>
        </p:pic>
        <p:pic>
          <p:nvPicPr>
            <p:cNvPr id="94" name="Picture 93"/>
            <p:cNvPicPr>
              <a:picLocks noChangeAspect="1"/>
            </p:cNvPicPr>
            <p:nvPr/>
          </p:nvPicPr>
          <p:blipFill>
            <a:blip r:embed="rId3"/>
            <a:stretch>
              <a:fillRect/>
            </a:stretch>
          </p:blipFill>
          <p:spPr>
            <a:xfrm>
              <a:off x="10700973" y="1056424"/>
              <a:ext cx="319339" cy="601108"/>
            </a:xfrm>
            <a:prstGeom prst="rect">
              <a:avLst/>
            </a:prstGeom>
          </p:spPr>
        </p:pic>
        <p:pic>
          <p:nvPicPr>
            <p:cNvPr id="95" name="Picture 94"/>
            <p:cNvPicPr>
              <a:picLocks noChangeAspect="1"/>
            </p:cNvPicPr>
            <p:nvPr/>
          </p:nvPicPr>
          <p:blipFill>
            <a:blip r:embed="rId3"/>
            <a:stretch>
              <a:fillRect/>
            </a:stretch>
          </p:blipFill>
          <p:spPr>
            <a:xfrm>
              <a:off x="10700973" y="1742224"/>
              <a:ext cx="319339" cy="601108"/>
            </a:xfrm>
            <a:prstGeom prst="rect">
              <a:avLst/>
            </a:prstGeom>
          </p:spPr>
        </p:pic>
        <p:pic>
          <p:nvPicPr>
            <p:cNvPr id="96" name="Picture 95"/>
            <p:cNvPicPr>
              <a:picLocks noChangeAspect="1"/>
            </p:cNvPicPr>
            <p:nvPr/>
          </p:nvPicPr>
          <p:blipFill>
            <a:blip r:embed="rId3"/>
            <a:stretch>
              <a:fillRect/>
            </a:stretch>
          </p:blipFill>
          <p:spPr>
            <a:xfrm>
              <a:off x="10700973" y="4607344"/>
              <a:ext cx="319339" cy="601108"/>
            </a:xfrm>
            <a:prstGeom prst="rect">
              <a:avLst/>
            </a:prstGeom>
          </p:spPr>
        </p:pic>
        <p:pic>
          <p:nvPicPr>
            <p:cNvPr id="97" name="Picture 96"/>
            <p:cNvPicPr>
              <a:picLocks noChangeAspect="1"/>
            </p:cNvPicPr>
            <p:nvPr/>
          </p:nvPicPr>
          <p:blipFill>
            <a:blip r:embed="rId3"/>
            <a:stretch>
              <a:fillRect/>
            </a:stretch>
          </p:blipFill>
          <p:spPr>
            <a:xfrm>
              <a:off x="10700973" y="5293144"/>
              <a:ext cx="319339" cy="601108"/>
            </a:xfrm>
            <a:prstGeom prst="rect">
              <a:avLst/>
            </a:prstGeom>
          </p:spPr>
        </p:pic>
        <p:pic>
          <p:nvPicPr>
            <p:cNvPr id="98" name="Picture 97"/>
            <p:cNvPicPr>
              <a:picLocks noChangeAspect="1"/>
            </p:cNvPicPr>
            <p:nvPr/>
          </p:nvPicPr>
          <p:blipFill>
            <a:blip r:embed="rId3"/>
            <a:stretch>
              <a:fillRect/>
            </a:stretch>
          </p:blipFill>
          <p:spPr>
            <a:xfrm>
              <a:off x="9329373" y="4409224"/>
              <a:ext cx="319339" cy="601108"/>
            </a:xfrm>
            <a:prstGeom prst="rect">
              <a:avLst/>
            </a:prstGeom>
          </p:spPr>
        </p:pic>
      </p:grpSp>
    </p:spTree>
    <p:extLst>
      <p:ext uri="{BB962C8B-B14F-4D97-AF65-F5344CB8AC3E}">
        <p14:creationId xmlns:p14="http://schemas.microsoft.com/office/powerpoint/2010/main" val="31439749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0072C6"/>
                </a:solidFill>
              </a:rPr>
              <a:t>SQL and NoSQL: each has its place </a:t>
            </a:r>
          </a:p>
        </p:txBody>
      </p:sp>
      <p:sp>
        <p:nvSpPr>
          <p:cNvPr id="41" name="Rectangle 40"/>
          <p:cNvSpPr/>
          <p:nvPr/>
        </p:nvSpPr>
        <p:spPr bwMode="auto">
          <a:xfrm>
            <a:off x="530563"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p:nvSpPr>
        <p:spPr bwMode="auto">
          <a:xfrm>
            <a:off x="2841360"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5152158" y="2510149"/>
            <a:ext cx="2223744" cy="3786380"/>
          </a:xfrm>
          <a:prstGeom prst="rect">
            <a:avLst/>
          </a:prstGeom>
          <a:solidFill>
            <a:schemeClr val="bg1">
              <a:lumMod val="8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7456224"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p:cNvSpPr/>
          <p:nvPr/>
        </p:nvSpPr>
        <p:spPr bwMode="auto">
          <a:xfrm>
            <a:off x="9760294" y="2510149"/>
            <a:ext cx="2223744" cy="3786380"/>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defRPr/>
            </a:pPr>
            <a:endParaRPr lang="en-US" kern="0" spc="-50" dirty="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2842046" y="1340433"/>
            <a:ext cx="2223059"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lnSpc>
                <a:spcPct val="90000"/>
              </a:lnSpc>
              <a:defRPr/>
            </a:pPr>
            <a:r>
              <a:rPr lang="en-US" sz="2200" kern="0" dirty="0">
                <a:ln>
                  <a:solidFill>
                    <a:srgbClr val="FFFFFF">
                      <a:alpha val="0"/>
                    </a:srgbClr>
                  </a:solidFill>
                </a:ln>
                <a:solidFill>
                  <a:srgbClr val="FFFFFF"/>
                </a:solidFill>
                <a:latin typeface="Segoe UI Light"/>
              </a:rPr>
              <a:t>Azure SQL Database</a:t>
            </a:r>
          </a:p>
        </p:txBody>
      </p:sp>
      <p:sp>
        <p:nvSpPr>
          <p:cNvPr id="47" name="Rectangle 46"/>
          <p:cNvSpPr/>
          <p:nvPr/>
        </p:nvSpPr>
        <p:spPr bwMode="auto">
          <a:xfrm>
            <a:off x="7450180" y="1339011"/>
            <a:ext cx="2229789"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lnSpc>
                <a:spcPct val="90000"/>
              </a:lnSpc>
              <a:defRPr/>
            </a:pPr>
            <a:r>
              <a:rPr lang="en-US" sz="2200" kern="0" dirty="0">
                <a:ln>
                  <a:solidFill>
                    <a:srgbClr val="FFFFFF">
                      <a:alpha val="0"/>
                    </a:srgbClr>
                  </a:solidFill>
                </a:ln>
                <a:solidFill>
                  <a:srgbClr val="FFFFFF"/>
                </a:solidFill>
                <a:latin typeface="Segoe UI Light"/>
              </a:rPr>
              <a:t>Apache HBase</a:t>
            </a:r>
          </a:p>
        </p:txBody>
      </p:sp>
      <p:sp>
        <p:nvSpPr>
          <p:cNvPr id="48" name="Rectangle 47"/>
          <p:cNvSpPr/>
          <p:nvPr/>
        </p:nvSpPr>
        <p:spPr bwMode="auto">
          <a:xfrm>
            <a:off x="9760980" y="1340433"/>
            <a:ext cx="2223059"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lnSpc>
                <a:spcPct val="90000"/>
              </a:lnSpc>
              <a:defRPr/>
            </a:pPr>
            <a:r>
              <a:rPr lang="en-US" sz="2200" kern="0" dirty="0">
                <a:ln>
                  <a:solidFill>
                    <a:srgbClr val="FFFFFF">
                      <a:alpha val="0"/>
                    </a:srgbClr>
                  </a:solidFill>
                </a:ln>
                <a:solidFill>
                  <a:srgbClr val="FFFFFF"/>
                </a:solidFill>
                <a:latin typeface="Segoe UI Light"/>
              </a:rPr>
              <a:t>Tables/Blobs</a:t>
            </a:r>
          </a:p>
        </p:txBody>
      </p:sp>
      <p:sp>
        <p:nvSpPr>
          <p:cNvPr id="59" name="Rectangle 58"/>
          <p:cNvSpPr/>
          <p:nvPr/>
        </p:nvSpPr>
        <p:spPr bwMode="auto">
          <a:xfrm>
            <a:off x="530563" y="1340433"/>
            <a:ext cx="2223745" cy="1182557"/>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lnSpc>
                <a:spcPct val="90000"/>
              </a:lnSpc>
              <a:defRPr/>
            </a:pPr>
            <a:r>
              <a:rPr lang="en-US" sz="2200" kern="0" dirty="0">
                <a:ln>
                  <a:solidFill>
                    <a:srgbClr val="FFFFFF">
                      <a:alpha val="0"/>
                    </a:srgbClr>
                  </a:solidFill>
                </a:ln>
                <a:solidFill>
                  <a:srgbClr val="FFFFFF"/>
                </a:solidFill>
                <a:latin typeface="Segoe UI Light"/>
              </a:rPr>
              <a:t>SQL Server </a:t>
            </a:r>
            <a:br>
              <a:rPr lang="en-US" sz="2200" kern="0" dirty="0">
                <a:ln>
                  <a:solidFill>
                    <a:srgbClr val="FFFFFF">
                      <a:alpha val="0"/>
                    </a:srgbClr>
                  </a:solidFill>
                </a:ln>
                <a:solidFill>
                  <a:srgbClr val="FFFFFF"/>
                </a:solidFill>
                <a:latin typeface="Segoe UI Light"/>
              </a:rPr>
            </a:br>
            <a:r>
              <a:rPr lang="en-US" sz="2200" kern="0" dirty="0">
                <a:ln>
                  <a:solidFill>
                    <a:srgbClr val="FFFFFF">
                      <a:alpha val="0"/>
                    </a:srgbClr>
                  </a:solidFill>
                </a:ln>
                <a:solidFill>
                  <a:srgbClr val="FFFFFF"/>
                </a:solidFill>
                <a:latin typeface="Segoe UI Light"/>
              </a:rPr>
              <a:t>in a VM</a:t>
            </a:r>
          </a:p>
        </p:txBody>
      </p:sp>
      <p:sp>
        <p:nvSpPr>
          <p:cNvPr id="60" name="Rectangle 59"/>
          <p:cNvSpPr/>
          <p:nvPr/>
        </p:nvSpPr>
        <p:spPr bwMode="auto">
          <a:xfrm>
            <a:off x="5152844" y="1339739"/>
            <a:ext cx="2223059" cy="118255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89607" tIns="44802" rIns="89607" bIns="44802" numCol="1" spcCol="0" rtlCol="0" fromWordArt="0" anchor="t" anchorCtr="0" forceAA="0" compatLnSpc="1">
            <a:prstTxWarp prst="textNoShape">
              <a:avLst/>
            </a:prstTxWarp>
            <a:noAutofit/>
          </a:bodyPr>
          <a:lstStyle/>
          <a:p>
            <a:pPr defTabSz="1591583" fontAlgn="base">
              <a:lnSpc>
                <a:spcPct val="90000"/>
              </a:lnSpc>
              <a:defRPr/>
            </a:pPr>
            <a:r>
              <a:rPr lang="en-US" sz="2200" kern="0" dirty="0">
                <a:ln>
                  <a:solidFill>
                    <a:srgbClr val="FFFFFF">
                      <a:alpha val="0"/>
                    </a:srgbClr>
                  </a:solidFill>
                </a:ln>
                <a:solidFill>
                  <a:srgbClr val="FFFFFF"/>
                </a:solidFill>
                <a:latin typeface="Segoe UI Light"/>
              </a:rPr>
              <a:t>Azure DocumentDB</a:t>
            </a:r>
          </a:p>
        </p:txBody>
      </p:sp>
      <p:sp>
        <p:nvSpPr>
          <p:cNvPr id="62" name="Rectangle 61"/>
          <p:cNvSpPr/>
          <p:nvPr/>
        </p:nvSpPr>
        <p:spPr bwMode="auto">
          <a:xfrm>
            <a:off x="531191" y="3532188"/>
            <a:ext cx="11452837" cy="32918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solidFill>
                <a:srgbClr val="FFFFFF"/>
              </a:solidFill>
              <a:ea typeface="Segoe UI" pitchFamily="34" charset="0"/>
              <a:cs typeface="Segoe UI" pitchFamily="34" charset="0"/>
            </a:endParaRPr>
          </a:p>
        </p:txBody>
      </p:sp>
      <p:sp>
        <p:nvSpPr>
          <p:cNvPr id="63" name="Rectangle 62"/>
          <p:cNvSpPr/>
          <p:nvPr/>
        </p:nvSpPr>
        <p:spPr bwMode="auto">
          <a:xfrm>
            <a:off x="531190" y="2598585"/>
            <a:ext cx="4561450" cy="326738"/>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solidFill>
                <a:srgbClr val="FFFFFF">
                  <a:lumMod val="85000"/>
                </a:srgbClr>
              </a:solidFill>
              <a:ea typeface="Segoe UI" pitchFamily="34" charset="0"/>
              <a:cs typeface="Segoe UI" pitchFamily="34" charset="0"/>
            </a:endParaRPr>
          </a:p>
        </p:txBody>
      </p:sp>
      <p:sp>
        <p:nvSpPr>
          <p:cNvPr id="64" name="TextBox 63"/>
          <p:cNvSpPr txBox="1"/>
          <p:nvPr/>
        </p:nvSpPr>
        <p:spPr>
          <a:xfrm>
            <a:off x="466950" y="2496434"/>
            <a:ext cx="2327859" cy="515285"/>
          </a:xfrm>
          <a:prstGeom prst="rect">
            <a:avLst/>
          </a:prstGeom>
          <a:noFill/>
        </p:spPr>
        <p:txBody>
          <a:bodyPr wrap="none" lIns="179238" tIns="143391" rIns="179238" bIns="143391" rtlCol="0">
            <a:spAutoFit/>
          </a:bodyPr>
          <a:lstStyle/>
          <a:p>
            <a:pPr defTabSz="914093">
              <a:lnSpc>
                <a:spcPct val="90000"/>
              </a:lnSpc>
              <a:defRPr/>
            </a:pPr>
            <a:r>
              <a:rPr lang="en-US" sz="1600" kern="0" dirty="0">
                <a:solidFill>
                  <a:srgbClr val="FFFFFF"/>
                </a:solidFill>
              </a:rPr>
              <a:t>Fully featured RDBMS</a:t>
            </a:r>
          </a:p>
        </p:txBody>
      </p:sp>
      <p:sp>
        <p:nvSpPr>
          <p:cNvPr id="65" name="Rectangle 64"/>
          <p:cNvSpPr/>
          <p:nvPr/>
        </p:nvSpPr>
        <p:spPr bwMode="auto">
          <a:xfrm>
            <a:off x="531192" y="3046337"/>
            <a:ext cx="9148776"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solidFill>
                <a:srgbClr val="FFFFFF"/>
              </a:solidFill>
              <a:ea typeface="Segoe UI" pitchFamily="34" charset="0"/>
              <a:cs typeface="Segoe UI" pitchFamily="34" charset="0"/>
            </a:endParaRPr>
          </a:p>
        </p:txBody>
      </p:sp>
      <p:sp>
        <p:nvSpPr>
          <p:cNvPr id="66" name="TextBox 65"/>
          <p:cNvSpPr txBox="1"/>
          <p:nvPr/>
        </p:nvSpPr>
        <p:spPr>
          <a:xfrm>
            <a:off x="450097" y="3439624"/>
            <a:ext cx="2588448" cy="515285"/>
          </a:xfrm>
          <a:prstGeom prst="rect">
            <a:avLst/>
          </a:prstGeom>
          <a:noFill/>
        </p:spPr>
        <p:txBody>
          <a:bodyPr wrap="none" lIns="179238" tIns="143391" rIns="179238" bIns="143391" rtlCol="0">
            <a:spAutoFit/>
          </a:bodyPr>
          <a:lstStyle/>
          <a:p>
            <a:pPr defTabSz="914093">
              <a:lnSpc>
                <a:spcPct val="90000"/>
              </a:lnSpc>
              <a:defRPr/>
            </a:pPr>
            <a:r>
              <a:rPr lang="en-US" sz="1600" kern="0" dirty="0">
                <a:solidFill>
                  <a:srgbClr val="FFFFFF"/>
                </a:solidFill>
              </a:rPr>
              <a:t>Transactional processing</a:t>
            </a:r>
          </a:p>
        </p:txBody>
      </p:sp>
      <p:sp>
        <p:nvSpPr>
          <p:cNvPr id="67" name="TextBox 66"/>
          <p:cNvSpPr txBox="1"/>
          <p:nvPr/>
        </p:nvSpPr>
        <p:spPr>
          <a:xfrm>
            <a:off x="466949" y="2945966"/>
            <a:ext cx="1298130" cy="515285"/>
          </a:xfrm>
          <a:prstGeom prst="rect">
            <a:avLst/>
          </a:prstGeom>
          <a:noFill/>
        </p:spPr>
        <p:txBody>
          <a:bodyPr wrap="none" lIns="179238" tIns="143391" rIns="179238" bIns="143391" rtlCol="0">
            <a:spAutoFit/>
          </a:bodyPr>
          <a:lstStyle/>
          <a:p>
            <a:pPr defTabSz="914093">
              <a:lnSpc>
                <a:spcPct val="90000"/>
              </a:lnSpc>
              <a:defRPr/>
            </a:pPr>
            <a:r>
              <a:rPr lang="en-US" sz="1600" kern="0" dirty="0">
                <a:solidFill>
                  <a:srgbClr val="FFFFFF"/>
                </a:solidFill>
              </a:rPr>
              <a:t>RichQuery</a:t>
            </a:r>
          </a:p>
        </p:txBody>
      </p:sp>
      <p:sp>
        <p:nvSpPr>
          <p:cNvPr id="68" name="Rectangle 67"/>
          <p:cNvSpPr/>
          <p:nvPr/>
        </p:nvSpPr>
        <p:spPr bwMode="auto">
          <a:xfrm>
            <a:off x="2842046" y="4465793"/>
            <a:ext cx="9141991"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2842046" y="3998991"/>
            <a:ext cx="9141990"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6758763" y="3886054"/>
            <a:ext cx="5286463" cy="533917"/>
          </a:xfrm>
          <a:prstGeom prst="rect">
            <a:avLst/>
          </a:prstGeom>
          <a:noFill/>
        </p:spPr>
        <p:txBody>
          <a:bodyPr wrap="square" lIns="179238" tIns="143391" rIns="179238" bIns="143391" rtlCol="0">
            <a:spAutoFit/>
          </a:bodyPr>
          <a:lstStyle/>
          <a:p>
            <a:pPr algn="r" defTabSz="914093">
              <a:lnSpc>
                <a:spcPct val="90000"/>
              </a:lnSpc>
              <a:defRPr/>
            </a:pPr>
            <a:r>
              <a:rPr lang="en-US" sz="1600" kern="0" dirty="0">
                <a:solidFill>
                  <a:srgbClr val="FFFFFF"/>
                </a:solidFill>
              </a:rPr>
              <a:t>Managed as a service</a:t>
            </a:r>
          </a:p>
        </p:txBody>
      </p:sp>
      <p:sp>
        <p:nvSpPr>
          <p:cNvPr id="71" name="TextBox 70"/>
          <p:cNvSpPr txBox="1"/>
          <p:nvPr/>
        </p:nvSpPr>
        <p:spPr>
          <a:xfrm>
            <a:off x="8731522" y="4352127"/>
            <a:ext cx="3313704" cy="533917"/>
          </a:xfrm>
          <a:prstGeom prst="rect">
            <a:avLst/>
          </a:prstGeom>
          <a:noFill/>
        </p:spPr>
        <p:txBody>
          <a:bodyPr wrap="square" lIns="179238" tIns="143391" rIns="179238" bIns="143391" rtlCol="0">
            <a:spAutoFit/>
          </a:bodyPr>
          <a:lstStyle/>
          <a:p>
            <a:pPr algn="r" defTabSz="914093">
              <a:lnSpc>
                <a:spcPct val="90000"/>
              </a:lnSpc>
              <a:defRPr/>
            </a:pPr>
            <a:r>
              <a:rPr lang="en-US" sz="1600" kern="0" dirty="0">
                <a:solidFill>
                  <a:srgbClr val="FFFFFF"/>
                </a:solidFill>
              </a:rPr>
              <a:t>Elastic scale</a:t>
            </a:r>
          </a:p>
        </p:txBody>
      </p:sp>
      <p:sp>
        <p:nvSpPr>
          <p:cNvPr id="72" name="Rectangle 71"/>
          <p:cNvSpPr/>
          <p:nvPr/>
        </p:nvSpPr>
        <p:spPr bwMode="auto">
          <a:xfrm>
            <a:off x="5152158" y="5399397"/>
            <a:ext cx="6831881"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5152158" y="4932935"/>
            <a:ext cx="6831881" cy="326738"/>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p:cNvSpPr txBox="1"/>
          <p:nvPr/>
        </p:nvSpPr>
        <p:spPr>
          <a:xfrm>
            <a:off x="7292998" y="5316426"/>
            <a:ext cx="4752228" cy="533917"/>
          </a:xfrm>
          <a:prstGeom prst="rect">
            <a:avLst/>
          </a:prstGeom>
          <a:noFill/>
        </p:spPr>
        <p:txBody>
          <a:bodyPr wrap="square" lIns="179238" tIns="143391" rIns="179238" bIns="143391" rtlCol="0">
            <a:spAutoFit/>
          </a:bodyPr>
          <a:lstStyle/>
          <a:p>
            <a:pPr algn="r" defTabSz="914093">
              <a:lnSpc>
                <a:spcPct val="90000"/>
              </a:lnSpc>
              <a:defRPr/>
            </a:pPr>
            <a:r>
              <a:rPr lang="en-US" sz="1600" kern="0" dirty="0">
                <a:solidFill>
                  <a:srgbClr val="FFFFFF"/>
                </a:solidFill>
              </a:rPr>
              <a:t>Internet-accessible http/rest</a:t>
            </a:r>
          </a:p>
        </p:txBody>
      </p:sp>
      <p:sp>
        <p:nvSpPr>
          <p:cNvPr id="75" name="TextBox 74"/>
          <p:cNvSpPr txBox="1"/>
          <p:nvPr/>
        </p:nvSpPr>
        <p:spPr>
          <a:xfrm>
            <a:off x="7933078" y="4829347"/>
            <a:ext cx="4112148" cy="533917"/>
          </a:xfrm>
          <a:prstGeom prst="rect">
            <a:avLst/>
          </a:prstGeom>
          <a:noFill/>
        </p:spPr>
        <p:txBody>
          <a:bodyPr wrap="square" lIns="179238" tIns="143391" rIns="179238" bIns="143391" rtlCol="0">
            <a:spAutoFit/>
          </a:bodyPr>
          <a:lstStyle/>
          <a:p>
            <a:pPr algn="r" defTabSz="914093">
              <a:lnSpc>
                <a:spcPct val="90000"/>
              </a:lnSpc>
              <a:defRPr/>
            </a:pPr>
            <a:r>
              <a:rPr lang="en-US" sz="1600" kern="0" dirty="0">
                <a:solidFill>
                  <a:srgbClr val="FFFFFF"/>
                </a:solidFill>
              </a:rPr>
              <a:t>Schema-free data model</a:t>
            </a:r>
          </a:p>
        </p:txBody>
      </p:sp>
      <p:pic>
        <p:nvPicPr>
          <p:cNvPr id="76" name="Picture 7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38450" y="2085318"/>
            <a:ext cx="536302" cy="318250"/>
          </a:xfrm>
          <a:prstGeom prst="rect">
            <a:avLst/>
          </a:prstGeom>
        </p:spPr>
      </p:pic>
      <p:pic>
        <p:nvPicPr>
          <p:cNvPr id="77" name="Picture 7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241485" y="2053168"/>
            <a:ext cx="386765" cy="386765"/>
          </a:xfrm>
          <a:prstGeom prst="rect">
            <a:avLst/>
          </a:prstGeom>
        </p:spPr>
      </p:pic>
      <p:pic>
        <p:nvPicPr>
          <p:cNvPr id="93" name="Picture 92"/>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2907726" y="2053169"/>
            <a:ext cx="377802" cy="377802"/>
          </a:xfrm>
          <a:prstGeom prst="rect">
            <a:avLst/>
          </a:prstGeom>
        </p:spPr>
      </p:pic>
      <p:grpSp>
        <p:nvGrpSpPr>
          <p:cNvPr id="4" name="Group 3"/>
          <p:cNvGrpSpPr/>
          <p:nvPr/>
        </p:nvGrpSpPr>
        <p:grpSpPr>
          <a:xfrm>
            <a:off x="9852018" y="2010833"/>
            <a:ext cx="946527" cy="439683"/>
            <a:chOff x="9830852" y="1941331"/>
            <a:chExt cx="1141715" cy="530352"/>
          </a:xfrm>
        </p:grpSpPr>
        <p:pic>
          <p:nvPicPr>
            <p:cNvPr id="94" name="Picture 93"/>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830852" y="1941331"/>
              <a:ext cx="530352" cy="530352"/>
            </a:xfrm>
            <a:prstGeom prst="rect">
              <a:avLst/>
            </a:prstGeom>
          </p:spPr>
        </p:pic>
        <p:pic>
          <p:nvPicPr>
            <p:cNvPr id="97" name="Picture 9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10442215" y="1941331"/>
              <a:ext cx="530352" cy="530352"/>
            </a:xfrm>
            <a:prstGeom prst="rect">
              <a:avLst/>
            </a:prstGeom>
          </p:spPr>
        </p:pic>
      </p:grpSp>
      <p:pic>
        <p:nvPicPr>
          <p:cNvPr id="98" name="Picture 9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541930" y="1979086"/>
            <a:ext cx="510641" cy="510641"/>
          </a:xfrm>
          <a:prstGeom prst="rect">
            <a:avLst/>
          </a:prstGeom>
        </p:spPr>
      </p:pic>
      <p:sp>
        <p:nvSpPr>
          <p:cNvPr id="99" name="Rectangle 98"/>
          <p:cNvSpPr/>
          <p:nvPr/>
        </p:nvSpPr>
        <p:spPr bwMode="auto">
          <a:xfrm>
            <a:off x="9760288" y="5865858"/>
            <a:ext cx="2223749" cy="329184"/>
          </a:xfrm>
          <a:prstGeom prst="rect">
            <a:avLst/>
          </a:prstGeom>
          <a:solidFill>
            <a:srgbClr val="7F7F7F"/>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a:gradFill>
                <a:gsLst>
                  <a:gs pos="0">
                    <a:srgbClr val="FFFFFF"/>
                  </a:gs>
                  <a:gs pos="100000">
                    <a:srgbClr val="FFFFFF"/>
                  </a:gs>
                </a:gsLst>
                <a:lin ang="5400000" scaled="0"/>
              </a:gradFill>
              <a:ea typeface="Segoe UI" pitchFamily="34" charset="0"/>
              <a:cs typeface="Segoe UI" pitchFamily="34" charset="0"/>
            </a:endParaRPr>
          </a:p>
        </p:txBody>
      </p:sp>
      <p:sp>
        <p:nvSpPr>
          <p:cNvPr id="100" name="TextBox 99"/>
          <p:cNvSpPr txBox="1"/>
          <p:nvPr/>
        </p:nvSpPr>
        <p:spPr>
          <a:xfrm>
            <a:off x="9349722" y="5770369"/>
            <a:ext cx="2695504" cy="515285"/>
          </a:xfrm>
          <a:prstGeom prst="rect">
            <a:avLst/>
          </a:prstGeom>
          <a:noFill/>
        </p:spPr>
        <p:txBody>
          <a:bodyPr wrap="square" lIns="179238" tIns="143391" rIns="179238" bIns="143391" rtlCol="0">
            <a:spAutoFit/>
          </a:bodyPr>
          <a:lstStyle>
            <a:defPPr>
              <a:defRPr lang="en-US"/>
            </a:defPPr>
            <a:lvl1pPr>
              <a:lnSpc>
                <a:spcPct val="90000"/>
              </a:lnSpc>
              <a:defRPr>
                <a:solidFill>
                  <a:schemeClr val="bg2">
                    <a:lumMod val="75000"/>
                  </a:schemeClr>
                </a:solidFill>
              </a:defRPr>
            </a:lvl1pPr>
          </a:lstStyle>
          <a:p>
            <a:pPr algn="r" defTabSz="914093">
              <a:defRPr/>
            </a:pPr>
            <a:r>
              <a:rPr lang="en-US" sz="1600" kern="0" dirty="0">
                <a:solidFill>
                  <a:srgbClr val="FFFFFF"/>
                </a:solidFill>
              </a:rPr>
              <a:t>Arbitrary data formats</a:t>
            </a:r>
          </a:p>
        </p:txBody>
      </p:sp>
    </p:spTree>
    <p:extLst>
      <p:ext uri="{BB962C8B-B14F-4D97-AF65-F5344CB8AC3E}">
        <p14:creationId xmlns:p14="http://schemas.microsoft.com/office/powerpoint/2010/main" val="22955379"/>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algn="ctr" defTabSz="914225">
              <a:lnSpc>
                <a:spcPts val="1500"/>
              </a:lnSpc>
              <a:spcAft>
                <a:spcPts val="600"/>
              </a:spcAft>
              <a:defRPr/>
            </a:pPr>
            <a:r>
              <a:rPr lang="en-US" b="1" dirty="0">
                <a:gradFill>
                  <a:gsLst>
                    <a:gs pos="2917">
                      <a:srgbClr val="505050"/>
                    </a:gs>
                    <a:gs pos="30000">
                      <a:srgbClr val="505050"/>
                    </a:gs>
                  </a:gsLst>
                  <a:lin ang="5400000" scaled="0"/>
                </a:gradFill>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algn="ctr">
              <a:lnSpc>
                <a:spcPct val="90000"/>
              </a:lnSpc>
              <a:spcAft>
                <a:spcPts val="600"/>
              </a:spcAft>
              <a:defRPr/>
            </a:pPr>
            <a:r>
              <a:rPr lang="en-US" b="1" dirty="0">
                <a:gradFill>
                  <a:gsLst>
                    <a:gs pos="2917">
                      <a:srgbClr val="505050"/>
                    </a:gs>
                    <a:gs pos="30000">
                      <a:srgbClr val="505050"/>
                    </a:gs>
                  </a:gsLst>
                  <a:lin ang="5400000" scaled="0"/>
                </a:gradFill>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a:spcAft>
                <a:spcPts val="600"/>
              </a:spcAft>
            </a:pPr>
            <a:r>
              <a:rPr lang="en-US" dirty="0">
                <a:solidFill>
                  <a:srgbClr val="3F3F3F"/>
                </a:solidFill>
              </a:rPr>
              <a:t>Perfect for cloud </a:t>
            </a:r>
            <a:r>
              <a:rPr lang="en-US" b="1" dirty="0">
                <a:solidFill>
                  <a:srgbClr val="494949"/>
                </a:solidFill>
              </a:rPr>
              <a:t>architects and developers </a:t>
            </a:r>
            <a:r>
              <a:rPr lang="en-US" dirty="0">
                <a:solidFill>
                  <a:srgbClr val="3F3F3F"/>
                </a:solidFill>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dirty="0">
                    <a:solidFill>
                      <a:srgbClr val="0072C6"/>
                    </a:solidFill>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defTabSz="274267">
                <a:defRPr/>
              </a:pPr>
              <a:r>
                <a:rPr lang="en-US" sz="1200" b="1" kern="0" dirty="0">
                  <a:solidFill>
                    <a:srgbClr val="0072C6"/>
                  </a:solidFill>
                  <a:latin typeface="Consolas" panose="020B0609020204030204" pitchFamily="49" charset="0"/>
                  <a:cs typeface="Consolas" panose="020B0609020204030204" pitchFamily="49" charset="0"/>
                </a:rPr>
                <a:t>{</a:t>
              </a:r>
            </a:p>
            <a:p>
              <a:pPr defTabSz="274267">
                <a:defRPr/>
              </a:pPr>
              <a:r>
                <a:rPr lang="en-US" sz="1200" b="1" kern="0" dirty="0">
                  <a:solidFill>
                    <a:srgbClr val="0072C6"/>
                  </a:solidFill>
                  <a:latin typeface="Consolas" panose="020B0609020204030204" pitchFamily="49" charset="0"/>
                  <a:cs typeface="Consolas" panose="020B0609020204030204" pitchFamily="49" charset="0"/>
                </a:rPr>
                <a:t>  "name": "John",</a:t>
              </a:r>
            </a:p>
            <a:p>
              <a:pPr defTabSz="274267">
                <a:defRPr/>
              </a:pPr>
              <a:r>
                <a:rPr lang="en-US" sz="1200" b="1" kern="0" dirty="0">
                  <a:solidFill>
                    <a:srgbClr val="0072C6"/>
                  </a:solidFill>
                  <a:latin typeface="Consolas" panose="020B0609020204030204" pitchFamily="49" charset="0"/>
                  <a:cs typeface="Consolas" panose="020B0609020204030204" pitchFamily="49" charset="0"/>
                </a:rPr>
                <a:t>  "country": "Canada",</a:t>
              </a:r>
            </a:p>
            <a:p>
              <a:pPr defTabSz="274267">
                <a:defRPr/>
              </a:pPr>
              <a:r>
                <a:rPr lang="en-US" sz="1200" b="1" kern="0" dirty="0">
                  <a:solidFill>
                    <a:srgbClr val="0072C6"/>
                  </a:solidFill>
                  <a:latin typeface="Consolas" panose="020B0609020204030204" pitchFamily="49" charset="0"/>
                  <a:cs typeface="Consolas" panose="020B0609020204030204" pitchFamily="49" charset="0"/>
                </a:rPr>
                <a:t>  "age": 43,</a:t>
              </a:r>
            </a:p>
            <a:p>
              <a:pPr defTabSz="274267">
                <a:defRPr/>
              </a:pPr>
              <a:r>
                <a:rPr lang="en-US" sz="1200" b="1" kern="0" dirty="0">
                  <a:solidFill>
                    <a:srgbClr val="0072C6"/>
                  </a:solidFill>
                  <a:latin typeface="Consolas" panose="020B0609020204030204" pitchFamily="49" charset="0"/>
                  <a:cs typeface="Consolas" panose="020B0609020204030204" pitchFamily="49" charset="0"/>
                </a:rPr>
                <a:t>  "lastUse": "March 4, 2014"</a:t>
              </a:r>
            </a:p>
            <a:p>
              <a:pPr defTabSz="274267">
                <a:defRPr/>
              </a:pPr>
              <a:r>
                <a:rPr lang="en-US" sz="1200" b="1" kern="0" dirty="0">
                  <a:solidFill>
                    <a:srgbClr val="0072C6"/>
                  </a:solidFill>
                  <a:latin typeface="Consolas" panose="020B0609020204030204" pitchFamily="49" charset="0"/>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defTabSz="274267">
                <a:defRPr/>
              </a:pPr>
              <a:r>
                <a:rPr lang="en-US" sz="1200" b="1" kern="0" dirty="0">
                  <a:solidFill>
                    <a:srgbClr val="0072C6"/>
                  </a:solidFill>
                  <a:latin typeface="Consolas" panose="020B0609020204030204" pitchFamily="49" charset="0"/>
                  <a:cs typeface="Consolas" panose="020B0609020204030204" pitchFamily="49" charset="0"/>
                </a:rPr>
                <a:t>{</a:t>
              </a:r>
            </a:p>
            <a:p>
              <a:pPr defTabSz="274267">
                <a:defRPr/>
              </a:pPr>
              <a:r>
                <a:rPr lang="en-US" sz="1200" b="1" kern="0" dirty="0">
                  <a:solidFill>
                    <a:srgbClr val="0072C6"/>
                  </a:solidFill>
                  <a:latin typeface="Consolas" panose="020B0609020204030204" pitchFamily="49" charset="0"/>
                  <a:cs typeface="Consolas" panose="020B0609020204030204" pitchFamily="49" charset="0"/>
                </a:rPr>
                <a:t>  "name": "Eva",</a:t>
              </a:r>
            </a:p>
            <a:p>
              <a:pPr defTabSz="274267">
                <a:defRPr/>
              </a:pPr>
              <a:r>
                <a:rPr lang="en-US" sz="1200" b="1" kern="0" dirty="0">
                  <a:solidFill>
                    <a:srgbClr val="0072C6"/>
                  </a:solidFill>
                  <a:latin typeface="Consolas" panose="020B0609020204030204" pitchFamily="49" charset="0"/>
                  <a:cs typeface="Consolas" panose="020B0609020204030204" pitchFamily="49" charset="0"/>
                </a:rPr>
                <a:t>  "country": "Germany",</a:t>
              </a:r>
            </a:p>
            <a:p>
              <a:pPr defTabSz="274267">
                <a:defRPr/>
              </a:pPr>
              <a:r>
                <a:rPr lang="en-US" sz="1200" b="1" kern="0" dirty="0">
                  <a:solidFill>
                    <a:srgbClr val="0072C6"/>
                  </a:solidFill>
                  <a:latin typeface="Consolas" panose="020B0609020204030204" pitchFamily="49" charset="0"/>
                  <a:cs typeface="Consolas" panose="020B0609020204030204" pitchFamily="49" charset="0"/>
                </a:rPr>
                <a:t>  "age": 25</a:t>
              </a:r>
            </a:p>
            <a:p>
              <a:pPr defTabSz="274267">
                <a:defRPr/>
              </a:pPr>
              <a:r>
                <a:rPr lang="en-US" sz="1200" b="1" kern="0" dirty="0">
                  <a:solidFill>
                    <a:srgbClr val="0072C6"/>
                  </a:solidFill>
                  <a:latin typeface="Consolas" panose="020B0609020204030204" pitchFamily="49" charset="0"/>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defTabSz="274267">
                <a:defRPr/>
              </a:pPr>
              <a:r>
                <a:rPr lang="en-US" sz="1200" b="1" kern="0" dirty="0">
                  <a:solidFill>
                    <a:srgbClr val="0072C6"/>
                  </a:solidFill>
                  <a:latin typeface="Consolas" panose="020B0609020204030204" pitchFamily="49" charset="0"/>
                  <a:cs typeface="Consolas" panose="020B0609020204030204" pitchFamily="49" charset="0"/>
                </a:rPr>
                <a:t>{</a:t>
              </a:r>
            </a:p>
            <a:p>
              <a:pPr defTabSz="274267">
                <a:defRPr/>
              </a:pPr>
              <a:r>
                <a:rPr lang="en-US" sz="1200" b="1" kern="0" dirty="0">
                  <a:solidFill>
                    <a:srgbClr val="0072C6"/>
                  </a:solidFill>
                  <a:latin typeface="Consolas" panose="020B0609020204030204" pitchFamily="49" charset="0"/>
                  <a:cs typeface="Consolas" panose="020B0609020204030204" pitchFamily="49" charset="0"/>
                </a:rPr>
                <a:t>  "name": "Lou",</a:t>
              </a:r>
            </a:p>
            <a:p>
              <a:pPr defTabSz="274267">
                <a:defRPr/>
              </a:pPr>
              <a:r>
                <a:rPr lang="en-US" sz="1200" b="1" kern="0" dirty="0">
                  <a:solidFill>
                    <a:srgbClr val="0072C6"/>
                  </a:solidFill>
                  <a:latin typeface="Consolas" panose="020B0609020204030204" pitchFamily="49" charset="0"/>
                  <a:cs typeface="Consolas" panose="020B0609020204030204" pitchFamily="49" charset="0"/>
                </a:rPr>
                <a:t>  "country": "Australia",</a:t>
              </a:r>
            </a:p>
            <a:p>
              <a:pPr defTabSz="274267">
                <a:defRPr/>
              </a:pPr>
              <a:r>
                <a:rPr lang="en-US" sz="1200" b="1" kern="0" dirty="0">
                  <a:solidFill>
                    <a:srgbClr val="0072C6"/>
                  </a:solidFill>
                  <a:latin typeface="Consolas" panose="020B0609020204030204" pitchFamily="49" charset="0"/>
                  <a:cs typeface="Consolas" panose="020B0609020204030204" pitchFamily="49" charset="0"/>
                </a:rPr>
                <a:t>  "age": 51,</a:t>
              </a:r>
            </a:p>
            <a:p>
              <a:pPr defTabSz="274267">
                <a:defRPr/>
              </a:pPr>
              <a:r>
                <a:rPr lang="en-US" sz="1200" b="1" kern="0" dirty="0">
                  <a:solidFill>
                    <a:srgbClr val="0072C6"/>
                  </a:solidFill>
                  <a:latin typeface="Consolas" panose="020B0609020204030204" pitchFamily="49" charset="0"/>
                  <a:cs typeface="Consolas" panose="020B0609020204030204" pitchFamily="49" charset="0"/>
                </a:rPr>
                <a:t>  "firstUse": "May 8, 2013"</a:t>
              </a:r>
            </a:p>
            <a:p>
              <a:pPr defTabSz="274267">
                <a:defRPr/>
              </a:pPr>
              <a:r>
                <a:rPr lang="en-US" sz="1200" b="1" kern="0" dirty="0">
                  <a:solidFill>
                    <a:srgbClr val="0072C6"/>
                  </a:solidFill>
                  <a:latin typeface="Consolas" panose="020B0609020204030204" pitchFamily="49" charset="0"/>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defTabSz="274267">
                <a:defRPr/>
              </a:pPr>
              <a:r>
                <a:rPr lang="en-US" sz="1200" b="1" kern="0" dirty="0">
                  <a:solidFill>
                    <a:srgbClr val="0072C6"/>
                  </a:solidFill>
                  <a:latin typeface="Consolas" panose="020B0609020204030204" pitchFamily="49" charset="0"/>
                  <a:cs typeface="Consolas" panose="020B0609020204030204" pitchFamily="49" charset="0"/>
                </a:rPr>
                <a:t>{</a:t>
              </a:r>
            </a:p>
            <a:p>
              <a:pPr defTabSz="274267">
                <a:defRPr/>
              </a:pPr>
              <a:r>
                <a:rPr lang="en-US" sz="1200" b="1" kern="0" dirty="0">
                  <a:solidFill>
                    <a:srgbClr val="0072C6"/>
                  </a:solidFill>
                  <a:latin typeface="Consolas" panose="020B0609020204030204" pitchFamily="49" charset="0"/>
                  <a:cs typeface="Consolas" panose="020B0609020204030204" pitchFamily="49" charset="0"/>
                </a:rPr>
                <a:t> "docCount": 3,</a:t>
              </a:r>
            </a:p>
            <a:p>
              <a:pPr defTabSz="274267">
                <a:defRPr/>
              </a:pPr>
              <a:r>
                <a:rPr lang="en-US" sz="1200" b="1" kern="0" dirty="0">
                  <a:solidFill>
                    <a:srgbClr val="0072C6"/>
                  </a:solidFill>
                  <a:latin typeface="Consolas" panose="020B0609020204030204" pitchFamily="49" charset="0"/>
                  <a:cs typeface="Consolas" panose="020B0609020204030204" pitchFamily="49" charset="0"/>
                </a:rPr>
                <a:t> "last": "May 1, 2014"</a:t>
              </a:r>
            </a:p>
            <a:p>
              <a:pPr defTabSz="274267">
                <a:defRPr/>
              </a:pPr>
              <a:r>
                <a:rPr lang="en-US" sz="1200" b="1" kern="0" dirty="0">
                  <a:solidFill>
                    <a:srgbClr val="0072C6"/>
                  </a:solidFill>
                  <a:latin typeface="Consolas" panose="020B0609020204030204" pitchFamily="49" charset="0"/>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algn="ctr">
              <a:lnSpc>
                <a:spcPct val="90000"/>
              </a:lnSpc>
              <a:spcAft>
                <a:spcPts val="600"/>
              </a:spcAft>
            </a:pPr>
            <a:r>
              <a:rPr lang="en-US" sz="1200" b="1" dirty="0">
                <a:solidFill>
                  <a:srgbClr val="FFFFFF">
                    <a:lumMod val="50000"/>
                  </a:srgbClr>
                </a:solidFill>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algn="ctr">
              <a:lnSpc>
                <a:spcPct val="90000"/>
              </a:lnSpc>
              <a:spcAft>
                <a:spcPts val="600"/>
              </a:spcAft>
            </a:pPr>
            <a:r>
              <a:rPr lang="en-US" sz="1200" b="1" dirty="0">
                <a:solidFill>
                  <a:srgbClr val="FFFFFF">
                    <a:lumMod val="50000"/>
                  </a:srgbClr>
                </a:solidFill>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algn="ctr">
              <a:lnSpc>
                <a:spcPct val="90000"/>
              </a:lnSpc>
              <a:spcAft>
                <a:spcPts val="600"/>
              </a:spcAft>
            </a:pPr>
            <a:r>
              <a:rPr lang="en-US" sz="1200" b="1" dirty="0">
                <a:solidFill>
                  <a:srgbClr val="FFFFFF">
                    <a:lumMod val="50000"/>
                  </a:srgbClr>
                </a:solidFill>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algn="ctr">
              <a:lnSpc>
                <a:spcPct val="90000"/>
              </a:lnSpc>
              <a:spcAft>
                <a:spcPts val="600"/>
              </a:spcAft>
            </a:pPr>
            <a:r>
              <a:rPr lang="en-US" sz="1200" b="1" dirty="0">
                <a:solidFill>
                  <a:srgbClr val="FFFFFF">
                    <a:lumMod val="50000"/>
                  </a:srgbClr>
                </a:solidFill>
              </a:rPr>
              <a:t>DOCUMENT 4</a:t>
            </a:r>
          </a:p>
        </p:txBody>
      </p:sp>
      <p:sp>
        <p:nvSpPr>
          <p:cNvPr id="62" name="Rectangle 61"/>
          <p:cNvSpPr/>
          <p:nvPr/>
        </p:nvSpPr>
        <p:spPr>
          <a:xfrm>
            <a:off x="347472" y="932688"/>
            <a:ext cx="11187077" cy="492443"/>
          </a:xfrm>
          <a:prstGeom prst="rect">
            <a:avLst/>
          </a:prstGeom>
        </p:spPr>
        <p:txBody>
          <a:bodyPr wrap="square">
            <a:spAutoFit/>
          </a:bodyPr>
          <a:lstStyle/>
          <a:p>
            <a:pPr defTabSz="621720">
              <a:spcAft>
                <a:spcPts val="1200"/>
              </a:spcAft>
            </a:pPr>
            <a:r>
              <a:rPr lang="en-US" sz="2600" dirty="0">
                <a:solidFill>
                  <a:srgbClr val="494949"/>
                </a:solidFill>
                <a:latin typeface="Segoe UI Light"/>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a:lnSpc>
                <a:spcPct val="90000"/>
              </a:lnSpc>
              <a:spcAft>
                <a:spcPts val="600"/>
              </a:spcAft>
            </a:pPr>
            <a:r>
              <a:rPr lang="en-US" b="1" dirty="0">
                <a:gradFill>
                  <a:gsLst>
                    <a:gs pos="2917">
                      <a:srgbClr val="505050"/>
                    </a:gs>
                    <a:gs pos="30000">
                      <a:srgbClr val="505050"/>
                    </a:gs>
                  </a:gsLst>
                  <a:lin ang="5400000" scaled="0"/>
                </a:gradFill>
              </a:rPr>
              <a:t> Azure DocumentDB Document store</a:t>
            </a:r>
          </a:p>
        </p:txBody>
      </p:sp>
    </p:spTree>
    <p:extLst>
      <p:ext uri="{BB962C8B-B14F-4D97-AF65-F5344CB8AC3E}">
        <p14:creationId xmlns:p14="http://schemas.microsoft.com/office/powerpoint/2010/main" val="16109904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solidFill>
                  <a:srgbClr val="0072C6"/>
                </a:solidFill>
              </a:rPr>
              <a:t>Azure DocumentDB details</a:t>
            </a:r>
          </a:p>
        </p:txBody>
      </p:sp>
      <p:sp>
        <p:nvSpPr>
          <p:cNvPr id="3" name="Rounded Rectangle 2"/>
          <p:cNvSpPr/>
          <p:nvPr/>
        </p:nvSpPr>
        <p:spPr bwMode="auto">
          <a:xfrm>
            <a:off x="359273" y="5708405"/>
            <a:ext cx="11388227" cy="489662"/>
          </a:xfrm>
          <a:prstGeom prst="roundRect">
            <a:avLst>
              <a:gd name="adj" fmla="val 0"/>
            </a:avLst>
          </a:prstGeom>
          <a:no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94949"/>
                </a:solidFill>
                <a:ea typeface="Segoe UI" pitchFamily="34" charset="0"/>
                <a:cs typeface="Segoe UI" pitchFamily="34" charset="0"/>
              </a:rPr>
              <a:t>Native support for JavaScript, SQL query, and transactions over JSON documents</a:t>
            </a:r>
          </a:p>
        </p:txBody>
      </p:sp>
      <p:sp>
        <p:nvSpPr>
          <p:cNvPr id="57" name="TextBox 56"/>
          <p:cNvSpPr txBox="1"/>
          <p:nvPr/>
        </p:nvSpPr>
        <p:spPr>
          <a:xfrm>
            <a:off x="4382652" y="3094988"/>
            <a:ext cx="3382889" cy="2468368"/>
          </a:xfrm>
          <a:prstGeom prst="rect">
            <a:avLst/>
          </a:prstGeom>
          <a:noFill/>
        </p:spPr>
        <p:txBody>
          <a:bodyPr wrap="square" lIns="0" tIns="0" rIns="0" bIns="0" rtlCol="0">
            <a:spAutoFit/>
          </a:bodyPr>
          <a:lstStyle/>
          <a:p>
            <a:pPr defTabSz="931684" fontAlgn="base">
              <a:lnSpc>
                <a:spcPct val="90000"/>
              </a:lnSpc>
              <a:spcBef>
                <a:spcPct val="0"/>
              </a:spcBef>
              <a:spcAft>
                <a:spcPts val="600"/>
              </a:spcAft>
              <a:defRPr/>
            </a:pPr>
            <a:r>
              <a:rPr lang="en-US" sz="3600" dirty="0">
                <a:solidFill>
                  <a:srgbClr val="18BDF2"/>
                </a:solidFill>
                <a:latin typeface="Segoe UI Light"/>
                <a:ea typeface="MS PGothic" charset="0"/>
                <a:cs typeface="Segoe UI Semibold" panose="020B0702040204020203" pitchFamily="34" charset="0"/>
              </a:rPr>
              <a:t>Reliable and predictable performance</a:t>
            </a:r>
          </a:p>
          <a:p>
            <a:pPr marL="285750" indent="-285750">
              <a:lnSpc>
                <a:spcPct val="90000"/>
              </a:lnSpc>
              <a:buFont typeface="Arial"/>
              <a:buChar char="•"/>
            </a:pPr>
            <a:r>
              <a:rPr lang="en-US" sz="1400" dirty="0">
                <a:solidFill>
                  <a:srgbClr val="494949"/>
                </a:solidFill>
              </a:rPr>
              <a:t>Tunable consistency</a:t>
            </a:r>
          </a:p>
          <a:p>
            <a:pPr marL="285750" indent="-285750">
              <a:lnSpc>
                <a:spcPct val="90000"/>
              </a:lnSpc>
              <a:buFont typeface="Arial"/>
              <a:buChar char="•"/>
            </a:pPr>
            <a:r>
              <a:rPr lang="en-US" sz="1400" dirty="0">
                <a:solidFill>
                  <a:srgbClr val="494949"/>
                </a:solidFill>
              </a:rPr>
              <a:t>Elastic scale</a:t>
            </a:r>
          </a:p>
          <a:p>
            <a:pPr marL="571500" indent="-571500" defTabSz="931684" fontAlgn="base">
              <a:lnSpc>
                <a:spcPct val="90000"/>
              </a:lnSpc>
              <a:spcBef>
                <a:spcPct val="0"/>
              </a:spcBef>
              <a:spcAft>
                <a:spcPts val="600"/>
              </a:spcAft>
              <a:buFont typeface="Arial"/>
              <a:buChar char="•"/>
              <a:defRPr/>
            </a:pPr>
            <a:endParaRPr lang="en-US" sz="3600" dirty="0">
              <a:solidFill>
                <a:srgbClr val="18BDF2"/>
              </a:solidFill>
              <a:latin typeface="Segoe UI Light"/>
              <a:ea typeface="MS PGothic" charset="0"/>
              <a:cs typeface="Segoe UI Semibold" panose="020B0702040204020203" pitchFamily="34" charset="0"/>
            </a:endParaRPr>
          </a:p>
        </p:txBody>
      </p:sp>
      <p:sp>
        <p:nvSpPr>
          <p:cNvPr id="58" name="TextBox 57"/>
          <p:cNvSpPr txBox="1"/>
          <p:nvPr/>
        </p:nvSpPr>
        <p:spPr>
          <a:xfrm>
            <a:off x="8088596" y="3106533"/>
            <a:ext cx="3145492" cy="1615827"/>
          </a:xfrm>
          <a:prstGeom prst="rect">
            <a:avLst/>
          </a:prstGeom>
          <a:noFill/>
        </p:spPr>
        <p:txBody>
          <a:bodyPr wrap="square" lIns="0" tIns="0" rIns="0" bIns="0" rtlCol="0">
            <a:spAutoFit/>
          </a:bodyPr>
          <a:lstStyle/>
          <a:p>
            <a:pPr defTabSz="913330" fontAlgn="base">
              <a:spcBef>
                <a:spcPct val="0"/>
              </a:spcBef>
              <a:spcAft>
                <a:spcPts val="600"/>
              </a:spcAft>
              <a:defRPr/>
            </a:pPr>
            <a:r>
              <a:rPr lang="en-US" sz="3600" dirty="0">
                <a:solidFill>
                  <a:srgbClr val="18BDF2"/>
                </a:solidFill>
                <a:latin typeface="Segoe UI Light"/>
                <a:ea typeface="MS PGothic" charset="0"/>
                <a:cs typeface="Segoe UI Semibold" panose="020B0702040204020203" pitchFamily="34" charset="0"/>
              </a:rPr>
              <a:t>Rapid</a:t>
            </a:r>
            <a:br>
              <a:rPr lang="en-US" sz="3600" dirty="0">
                <a:solidFill>
                  <a:srgbClr val="18BDF2"/>
                </a:solidFill>
                <a:latin typeface="Segoe UI Light"/>
                <a:ea typeface="MS PGothic" charset="0"/>
                <a:cs typeface="Segoe UI Semibold" panose="020B0702040204020203" pitchFamily="34" charset="0"/>
              </a:rPr>
            </a:br>
            <a:r>
              <a:rPr lang="en-US" sz="3600" dirty="0">
                <a:solidFill>
                  <a:srgbClr val="18BDF2"/>
                </a:solidFill>
                <a:latin typeface="Segoe UI Light"/>
                <a:ea typeface="MS PGothic" charset="0"/>
                <a:cs typeface="Segoe UI Semibold" panose="020B0702040204020203" pitchFamily="34" charset="0"/>
              </a:rPr>
              <a:t>development</a:t>
            </a:r>
          </a:p>
          <a:p>
            <a:pPr marL="285750" indent="-285750">
              <a:buFont typeface="Arial"/>
              <a:buChar char="•"/>
            </a:pPr>
            <a:r>
              <a:rPr lang="en-US" sz="1400" b="1" dirty="0">
                <a:solidFill>
                  <a:srgbClr val="494949"/>
                </a:solidFill>
              </a:rPr>
              <a:t>Build with familiar tools</a:t>
            </a:r>
            <a:r>
              <a:rPr lang="en-US" sz="1400" dirty="0">
                <a:solidFill>
                  <a:srgbClr val="494949"/>
                </a:solidFill>
              </a:rPr>
              <a:t>—REST, JSON, JavaScript</a:t>
            </a:r>
          </a:p>
        </p:txBody>
      </p:sp>
      <p:sp>
        <p:nvSpPr>
          <p:cNvPr id="59" name="TextBox 58"/>
          <p:cNvSpPr txBox="1"/>
          <p:nvPr/>
        </p:nvSpPr>
        <p:spPr>
          <a:xfrm>
            <a:off x="863372" y="3106533"/>
            <a:ext cx="3196226" cy="1964128"/>
          </a:xfrm>
          <a:prstGeom prst="rect">
            <a:avLst/>
          </a:prstGeom>
          <a:noFill/>
        </p:spPr>
        <p:txBody>
          <a:bodyPr wrap="square" lIns="0" tIns="0" rIns="0" bIns="0" rtlCol="0">
            <a:spAutoFit/>
          </a:bodyPr>
          <a:lstStyle/>
          <a:p>
            <a:pPr defTabSz="931684" fontAlgn="base">
              <a:lnSpc>
                <a:spcPct val="90000"/>
              </a:lnSpc>
              <a:spcBef>
                <a:spcPct val="0"/>
              </a:spcBef>
              <a:spcAft>
                <a:spcPts val="600"/>
              </a:spcAft>
              <a:defRPr/>
            </a:pPr>
            <a:r>
              <a:rPr lang="en-US" sz="3600" dirty="0">
                <a:solidFill>
                  <a:srgbClr val="18BDF2"/>
                </a:solidFill>
                <a:latin typeface="Segoe UI Light"/>
                <a:ea typeface="MS PGothic" charset="0"/>
                <a:cs typeface="Segoe UI Semibold" panose="020B0702040204020203" pitchFamily="34" charset="0"/>
              </a:rPr>
              <a:t>RichQuery and transactions over JSON data</a:t>
            </a:r>
          </a:p>
          <a:p>
            <a:pPr marL="285750" indent="-285750" fontAlgn="base">
              <a:lnSpc>
                <a:spcPct val="90000"/>
              </a:lnSpc>
              <a:spcBef>
                <a:spcPct val="0"/>
              </a:spcBef>
              <a:spcAft>
                <a:spcPts val="600"/>
              </a:spcAft>
              <a:buFont typeface="Arial"/>
              <a:buChar char="•"/>
              <a:defRPr/>
            </a:pPr>
            <a:r>
              <a:rPr lang="en-US" sz="1400" b="1" dirty="0">
                <a:solidFill>
                  <a:srgbClr val="494949"/>
                </a:solidFill>
              </a:rPr>
              <a:t>Query JSON data </a:t>
            </a:r>
            <a:r>
              <a:rPr lang="en-US" sz="1400" dirty="0">
                <a:solidFill>
                  <a:srgbClr val="494949"/>
                </a:solidFill>
              </a:rPr>
              <a:t>with no </a:t>
            </a:r>
            <a:br>
              <a:rPr lang="en-US" sz="1400" dirty="0">
                <a:solidFill>
                  <a:srgbClr val="494949"/>
                </a:solidFill>
              </a:rPr>
            </a:br>
            <a:r>
              <a:rPr lang="en-US" sz="1400" dirty="0">
                <a:solidFill>
                  <a:srgbClr val="494949"/>
                </a:solidFill>
              </a:rPr>
              <a:t>secondary indices</a:t>
            </a:r>
          </a:p>
        </p:txBody>
      </p:sp>
      <p:cxnSp>
        <p:nvCxnSpPr>
          <p:cNvPr id="60" name="Straight Connector 59"/>
          <p:cNvCxnSpPr/>
          <p:nvPr/>
        </p:nvCxnSpPr>
        <p:spPr>
          <a:xfrm>
            <a:off x="4221125" y="2213631"/>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927068" y="2213631"/>
            <a:ext cx="0" cy="307340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47472" y="1524307"/>
            <a:ext cx="11187077" cy="984885"/>
          </a:xfrm>
          <a:prstGeom prst="rect">
            <a:avLst/>
          </a:prstGeom>
        </p:spPr>
        <p:txBody>
          <a:bodyPr wrap="square">
            <a:spAutoFit/>
          </a:bodyPr>
          <a:lstStyle/>
          <a:p>
            <a:pPr defTabSz="621720">
              <a:spcAft>
                <a:spcPts val="1200"/>
              </a:spcAft>
            </a:pPr>
            <a:r>
              <a:rPr lang="en-US" sz="2400" dirty="0">
                <a:solidFill>
                  <a:srgbClr val="494949"/>
                </a:solidFill>
                <a:cs typeface="Segoe UI" panose="020B0502040204020203" pitchFamily="34" charset="0"/>
              </a:rPr>
              <a:t>Ideal for apps designed for the cloud when the following are high priorities:</a:t>
            </a:r>
          </a:p>
          <a:p>
            <a:pPr defTabSz="621720">
              <a:spcAft>
                <a:spcPts val="1200"/>
              </a:spcAft>
            </a:pPr>
            <a:endParaRPr lang="en-US" sz="2400" dirty="0">
              <a:solidFill>
                <a:srgbClr val="494949"/>
              </a:solidFill>
              <a:cs typeface="Segoe UI" panose="020B0502040204020203" pitchFamily="34" charset="0"/>
            </a:endParaRPr>
          </a:p>
        </p:txBody>
      </p:sp>
      <p:pic>
        <p:nvPicPr>
          <p:cNvPr id="63" name="Picture 62"/>
          <p:cNvPicPr>
            <a:picLocks noChangeAspect="1"/>
          </p:cNvPicPr>
          <p:nvPr/>
        </p:nvPicPr>
        <p:blipFill>
          <a:blip r:embed="rId3"/>
          <a:stretch>
            <a:fillRect/>
          </a:stretch>
        </p:blipFill>
        <p:spPr>
          <a:xfrm>
            <a:off x="4382652" y="2229497"/>
            <a:ext cx="2259913" cy="826613"/>
          </a:xfrm>
          <a:prstGeom prst="rect">
            <a:avLst/>
          </a:prstGeom>
        </p:spPr>
      </p:pic>
      <p:pic>
        <p:nvPicPr>
          <p:cNvPr id="64" name="Picture 63"/>
          <p:cNvPicPr>
            <a:picLocks noChangeAspect="1"/>
          </p:cNvPicPr>
          <p:nvPr/>
        </p:nvPicPr>
        <p:blipFill>
          <a:blip r:embed="rId4"/>
          <a:stretch>
            <a:fillRect/>
          </a:stretch>
        </p:blipFill>
        <p:spPr>
          <a:xfrm>
            <a:off x="863372" y="2258214"/>
            <a:ext cx="1237897" cy="769178"/>
          </a:xfrm>
          <a:prstGeom prst="rect">
            <a:avLst/>
          </a:prstGeom>
        </p:spPr>
      </p:pic>
      <p:pic>
        <p:nvPicPr>
          <p:cNvPr id="65" name="Picture 64"/>
          <p:cNvPicPr>
            <a:picLocks noChangeAspect="1"/>
          </p:cNvPicPr>
          <p:nvPr/>
        </p:nvPicPr>
        <p:blipFill>
          <a:blip r:embed="rId5"/>
          <a:stretch>
            <a:fillRect/>
          </a:stretch>
        </p:blipFill>
        <p:spPr>
          <a:xfrm>
            <a:off x="8097461" y="2343914"/>
            <a:ext cx="1421581" cy="686938"/>
          </a:xfrm>
          <a:prstGeom prst="rect">
            <a:avLst/>
          </a:prstGeom>
        </p:spPr>
      </p:pic>
    </p:spTree>
    <p:extLst>
      <p:ext uri="{BB962C8B-B14F-4D97-AF65-F5344CB8AC3E}">
        <p14:creationId xmlns:p14="http://schemas.microsoft.com/office/powerpoint/2010/main" val="211718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chemeClr val="tx1"/>
                </a:solidFill>
              </a:rPr>
              <a:t>Agenda</a:t>
            </a:r>
          </a:p>
        </p:txBody>
      </p:sp>
      <p:sp>
        <p:nvSpPr>
          <p:cNvPr id="5" name="Text Placeholder 4"/>
          <p:cNvSpPr>
            <a:spLocks noGrp="1"/>
          </p:cNvSpPr>
          <p:nvPr>
            <p:ph type="body" sz="quarter" idx="13"/>
          </p:nvPr>
        </p:nvSpPr>
        <p:spPr>
          <a:xfrm>
            <a:off x="269241" y="1335676"/>
            <a:ext cx="8964248" cy="6190174"/>
          </a:xfrm>
        </p:spPr>
        <p:txBody>
          <a:bodyPr/>
          <a:lstStyle/>
          <a:p>
            <a:pPr>
              <a:tabLst>
                <a:tab pos="8686800" algn="r"/>
              </a:tabLst>
            </a:pPr>
            <a:r>
              <a:rPr lang="en-US" sz="2800" dirty="0">
                <a:solidFill>
                  <a:schemeClr val="tx1"/>
                </a:solidFill>
              </a:rPr>
              <a:t>Overview</a:t>
            </a:r>
          </a:p>
          <a:p>
            <a:pPr lvl="1">
              <a:tabLst>
                <a:tab pos="8686800" algn="r"/>
              </a:tabLst>
            </a:pPr>
            <a:r>
              <a:rPr lang="en-US" sz="2800" dirty="0">
                <a:solidFill>
                  <a:schemeClr val="tx1"/>
                </a:solidFill>
              </a:rPr>
              <a:t>NoSQL and </a:t>
            </a:r>
            <a:r>
              <a:rPr lang="en-US" sz="2800" dirty="0" err="1">
                <a:solidFill>
                  <a:schemeClr val="tx1"/>
                </a:solidFill>
              </a:rPr>
              <a:t>DocumentDB</a:t>
            </a:r>
            <a:endParaRPr lang="en-US" sz="2800" dirty="0">
              <a:solidFill>
                <a:schemeClr val="tx1"/>
              </a:solidFill>
            </a:endParaRPr>
          </a:p>
          <a:p>
            <a:pPr>
              <a:tabLst>
                <a:tab pos="8686800" algn="r"/>
              </a:tabLst>
            </a:pPr>
            <a:r>
              <a:rPr lang="en-US" sz="2800" dirty="0">
                <a:solidFill>
                  <a:schemeClr val="accent5"/>
                </a:solidFill>
              </a:rPr>
              <a:t>Value Proposition</a:t>
            </a:r>
          </a:p>
          <a:p>
            <a:pPr>
              <a:tabLst>
                <a:tab pos="8686800" algn="r"/>
              </a:tabLst>
            </a:pPr>
            <a:r>
              <a:rPr lang="en-US" sz="2800" dirty="0">
                <a:solidFill>
                  <a:schemeClr val="tx1"/>
                </a:solidFill>
              </a:rPr>
              <a:t>Azure </a:t>
            </a:r>
            <a:r>
              <a:rPr lang="en-US" sz="2800" dirty="0" err="1">
                <a:solidFill>
                  <a:schemeClr val="tx1"/>
                </a:solidFill>
              </a:rPr>
              <a:t>DocumentDB</a:t>
            </a:r>
            <a:r>
              <a:rPr lang="en-US" sz="2800" dirty="0">
                <a:solidFill>
                  <a:schemeClr val="tx1"/>
                </a:solidFill>
              </a:rPr>
              <a:t> Basics</a:t>
            </a:r>
          </a:p>
          <a:p>
            <a:pPr>
              <a:tabLst>
                <a:tab pos="8686800" algn="r"/>
              </a:tabLst>
            </a:pPr>
            <a:r>
              <a:rPr lang="en-US" sz="2800" dirty="0">
                <a:solidFill>
                  <a:schemeClr val="tx1"/>
                </a:solidFill>
              </a:rPr>
              <a:t>Demo: Account Creation</a:t>
            </a:r>
          </a:p>
          <a:p>
            <a:pPr>
              <a:tabLst>
                <a:tab pos="8686800" algn="r"/>
              </a:tabLst>
            </a:pPr>
            <a:r>
              <a:rPr lang="en-US" sz="2800" dirty="0">
                <a:solidFill>
                  <a:schemeClr val="tx1"/>
                </a:solidFill>
              </a:rPr>
              <a:t>Queries, transactions, indexing, Security</a:t>
            </a:r>
          </a:p>
          <a:p>
            <a:pPr>
              <a:tabLst>
                <a:tab pos="8686800" algn="r"/>
              </a:tabLst>
            </a:pPr>
            <a:r>
              <a:rPr lang="en-US" sz="2800" dirty="0">
                <a:solidFill>
                  <a:schemeClr val="tx1"/>
                </a:solidFill>
              </a:rPr>
              <a:t>Management</a:t>
            </a:r>
          </a:p>
          <a:p>
            <a:pPr>
              <a:tabLst>
                <a:tab pos="8686800" algn="r"/>
              </a:tabLst>
            </a:pPr>
            <a:r>
              <a:rPr lang="en-US" sz="2800" dirty="0">
                <a:solidFill>
                  <a:schemeClr val="tx1"/>
                </a:solidFill>
              </a:rPr>
              <a:t>Tools</a:t>
            </a:r>
          </a:p>
          <a:p>
            <a:pPr>
              <a:tabLst>
                <a:tab pos="8686800" algn="r"/>
              </a:tabLst>
            </a:pPr>
            <a:r>
              <a:rPr lang="en-US" sz="2800" dirty="0">
                <a:solidFill>
                  <a:schemeClr val="tx1"/>
                </a:solidFill>
              </a:rPr>
              <a:t>Summary</a:t>
            </a:r>
          </a:p>
          <a:p>
            <a:pPr marL="0" indent="0">
              <a:buNone/>
              <a:tabLst>
                <a:tab pos="8686800" algn="r"/>
              </a:tabLst>
            </a:pPr>
            <a:endParaRPr lang="en-US" sz="1800" u="sng" dirty="0"/>
          </a:p>
        </p:txBody>
      </p:sp>
    </p:spTree>
    <p:extLst>
      <p:ext uri="{BB962C8B-B14F-4D97-AF65-F5344CB8AC3E}">
        <p14:creationId xmlns:p14="http://schemas.microsoft.com/office/powerpoint/2010/main" val="13967608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Today’s modern apps</a:t>
            </a:r>
          </a:p>
        </p:txBody>
      </p:sp>
      <p:sp>
        <p:nvSpPr>
          <p:cNvPr id="24" name="Text Placeholder 3"/>
          <p:cNvSpPr txBox="1">
            <a:spLocks/>
          </p:cNvSpPr>
          <p:nvPr/>
        </p:nvSpPr>
        <p:spPr>
          <a:xfrm>
            <a:off x="266096" y="1624075"/>
            <a:ext cx="7530471" cy="4491515"/>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00000"/>
              </a:lnSpc>
              <a:spcBef>
                <a:spcPts val="0"/>
              </a:spcBef>
              <a:spcAft>
                <a:spcPts val="600"/>
              </a:spcAft>
              <a:buFont typeface="Arial" panose="020B0604020202020204" pitchFamily="34" charset="0"/>
              <a:buChar char="•"/>
            </a:pPr>
            <a:r>
              <a:rPr lang="en-US" sz="2400" dirty="0">
                <a:solidFill>
                  <a:srgbClr val="494949"/>
                </a:solidFill>
                <a:latin typeface="Segoe UI"/>
              </a:rPr>
              <a:t>Produce and consume data at a staggering rate </a:t>
            </a:r>
          </a:p>
          <a:p>
            <a:pPr marL="342900" indent="-342900">
              <a:lnSpc>
                <a:spcPct val="100000"/>
              </a:lnSpc>
              <a:spcBef>
                <a:spcPts val="300"/>
              </a:spcBef>
              <a:spcAft>
                <a:spcPts val="600"/>
              </a:spcAft>
              <a:buFont typeface="Arial" panose="020B0604020202020204" pitchFamily="34" charset="0"/>
              <a:buChar char="•"/>
            </a:pPr>
            <a:r>
              <a:rPr lang="en-US" sz="2400" dirty="0">
                <a:solidFill>
                  <a:srgbClr val="494949"/>
                </a:solidFill>
                <a:latin typeface="Segoe UI"/>
              </a:rPr>
              <a:t>Require instantaneous response times to </a:t>
            </a:r>
            <a:br>
              <a:rPr lang="en-US" sz="2400" dirty="0">
                <a:solidFill>
                  <a:srgbClr val="494949"/>
                </a:solidFill>
                <a:latin typeface="Segoe UI"/>
              </a:rPr>
            </a:br>
            <a:r>
              <a:rPr lang="en-US" sz="2400" dirty="0">
                <a:solidFill>
                  <a:srgbClr val="494949"/>
                </a:solidFill>
                <a:latin typeface="Segoe UI"/>
              </a:rPr>
              <a:t>match user expectations</a:t>
            </a:r>
          </a:p>
          <a:p>
            <a:pPr marL="342900" indent="-342900">
              <a:lnSpc>
                <a:spcPct val="100000"/>
              </a:lnSpc>
              <a:spcBef>
                <a:spcPts val="300"/>
              </a:spcBef>
              <a:spcAft>
                <a:spcPts val="600"/>
              </a:spcAft>
              <a:buFont typeface="Arial" panose="020B0604020202020204" pitchFamily="34" charset="0"/>
              <a:buChar char="•"/>
            </a:pPr>
            <a:r>
              <a:rPr lang="en-US" sz="2400" dirty="0">
                <a:solidFill>
                  <a:srgbClr val="494949"/>
                </a:solidFill>
                <a:latin typeface="Segoe UI"/>
              </a:rPr>
              <a:t>Are developed iteratively with many versions supported concurrently</a:t>
            </a:r>
          </a:p>
          <a:p>
            <a:pPr marL="342900" indent="-342900">
              <a:lnSpc>
                <a:spcPct val="100000"/>
              </a:lnSpc>
              <a:spcBef>
                <a:spcPts val="300"/>
              </a:spcBef>
              <a:spcAft>
                <a:spcPts val="600"/>
              </a:spcAft>
              <a:buFont typeface="Arial" panose="020B0604020202020204" pitchFamily="34" charset="0"/>
              <a:buChar char="•"/>
            </a:pPr>
            <a:r>
              <a:rPr lang="en-US" sz="2400" dirty="0">
                <a:solidFill>
                  <a:srgbClr val="494949"/>
                </a:solidFill>
                <a:latin typeface="Segoe UI"/>
              </a:rPr>
              <a:t>Are developed with continuously evolving </a:t>
            </a:r>
            <a:br>
              <a:rPr lang="en-US" sz="2400" dirty="0">
                <a:solidFill>
                  <a:srgbClr val="494949"/>
                </a:solidFill>
                <a:latin typeface="Segoe UI"/>
              </a:rPr>
            </a:br>
            <a:r>
              <a:rPr lang="en-US" sz="2400" dirty="0">
                <a:solidFill>
                  <a:srgbClr val="494949"/>
                </a:solidFill>
                <a:latin typeface="Segoe UI"/>
              </a:rPr>
              <a:t>data models</a:t>
            </a:r>
          </a:p>
          <a:p>
            <a:pPr marL="342900" indent="-342900">
              <a:lnSpc>
                <a:spcPct val="100000"/>
              </a:lnSpc>
              <a:spcBef>
                <a:spcPts val="300"/>
              </a:spcBef>
              <a:spcAft>
                <a:spcPts val="600"/>
              </a:spcAft>
              <a:buFont typeface="Arial" panose="020B0604020202020204" pitchFamily="34" charset="0"/>
              <a:buChar char="•"/>
            </a:pPr>
            <a:r>
              <a:rPr lang="en-US" sz="2400" dirty="0">
                <a:solidFill>
                  <a:srgbClr val="494949"/>
                </a:solidFill>
                <a:latin typeface="Segoe UI"/>
              </a:rPr>
              <a:t>Are increasingly complex</a:t>
            </a:r>
          </a:p>
          <a:p>
            <a:pPr marL="342900" indent="-342900">
              <a:lnSpc>
                <a:spcPct val="100000"/>
              </a:lnSpc>
              <a:spcBef>
                <a:spcPts val="300"/>
              </a:spcBef>
              <a:spcAft>
                <a:spcPts val="600"/>
              </a:spcAft>
              <a:buFont typeface="Arial" panose="020B0604020202020204" pitchFamily="34" charset="0"/>
              <a:buChar char="•"/>
            </a:pPr>
            <a:r>
              <a:rPr lang="en-US" sz="2400" dirty="0">
                <a:solidFill>
                  <a:srgbClr val="494949"/>
                </a:solidFill>
                <a:latin typeface="Segoe UI"/>
              </a:rPr>
              <a:t>Experience unpredictable and explosive growth</a:t>
            </a:r>
          </a:p>
        </p:txBody>
      </p:sp>
      <p:pic>
        <p:nvPicPr>
          <p:cNvPr id="9" name="Picture 8"/>
          <p:cNvPicPr>
            <a:picLocks noChangeAspect="1"/>
          </p:cNvPicPr>
          <p:nvPr/>
        </p:nvPicPr>
        <p:blipFill>
          <a:blip r:embed="rId3"/>
          <a:stretch>
            <a:fillRect/>
          </a:stretch>
        </p:blipFill>
        <p:spPr>
          <a:xfrm>
            <a:off x="6675768" y="992638"/>
            <a:ext cx="5488274" cy="5488274"/>
          </a:xfrm>
          <a:prstGeom prst="rect">
            <a:avLst/>
          </a:prstGeom>
        </p:spPr>
      </p:pic>
    </p:spTree>
    <p:extLst>
      <p:ext uri="{BB962C8B-B14F-4D97-AF65-F5344CB8AC3E}">
        <p14:creationId xmlns:p14="http://schemas.microsoft.com/office/powerpoint/2010/main" val="1283112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noFill/>
        </p:spPr>
        <p:txBody>
          <a:bodyPr/>
          <a:lstStyle/>
          <a:p>
            <a:r>
              <a:rPr lang="en-US" dirty="0">
                <a:solidFill>
                  <a:srgbClr val="0072C6"/>
                </a:solidFill>
              </a:rPr>
              <a:t>Azure DocumentDB case studies</a:t>
            </a:r>
          </a:p>
        </p:txBody>
      </p:sp>
      <p:sp>
        <p:nvSpPr>
          <p:cNvPr id="6" name="TextBox 5"/>
          <p:cNvSpPr txBox="1"/>
          <p:nvPr/>
        </p:nvSpPr>
        <p:spPr>
          <a:xfrm>
            <a:off x="422517" y="2773164"/>
            <a:ext cx="2506950" cy="2215991"/>
          </a:xfrm>
          <a:prstGeom prst="rect">
            <a:avLst/>
          </a:prstGeom>
          <a:noFill/>
        </p:spPr>
        <p:txBody>
          <a:bodyPr wrap="square" lIns="0" tIns="0" rIns="0" bIns="0" rtlCol="0">
            <a:spAutoFit/>
          </a:bodyPr>
          <a:lstStyle/>
          <a:p>
            <a:r>
              <a:rPr lang="en-US" sz="1600" dirty="0">
                <a:solidFill>
                  <a:srgbClr val="494949"/>
                </a:solidFill>
              </a:rPr>
              <a:t>Next Games uses Azure DocumentDB for the persistence layer of </a:t>
            </a:r>
            <a:r>
              <a:rPr lang="en-US" sz="1600" i="1" dirty="0">
                <a:solidFill>
                  <a:srgbClr val="494949"/>
                </a:solidFill>
              </a:rPr>
              <a:t>The Walking Dead: No Man’s Land</a:t>
            </a:r>
            <a:r>
              <a:rPr lang="en-US" sz="1600" dirty="0">
                <a:solidFill>
                  <a:srgbClr val="494949"/>
                </a:solidFill>
              </a:rPr>
              <a:t>. Azure DocumentDB supports the massive scalability and responsiveness required for the best user experience.</a:t>
            </a:r>
          </a:p>
        </p:txBody>
      </p:sp>
      <p:grpSp>
        <p:nvGrpSpPr>
          <p:cNvPr id="26" name="Group 25"/>
          <p:cNvGrpSpPr/>
          <p:nvPr/>
        </p:nvGrpSpPr>
        <p:grpSpPr>
          <a:xfrm>
            <a:off x="3143548" y="1786481"/>
            <a:ext cx="5870223" cy="3718814"/>
            <a:chOff x="3143548" y="2023543"/>
            <a:chExt cx="5870223" cy="3718814"/>
          </a:xfrm>
        </p:grpSpPr>
        <p:cxnSp>
          <p:nvCxnSpPr>
            <p:cNvPr id="12" name="Straight Connector 11"/>
            <p:cNvCxnSpPr/>
            <p:nvPr/>
          </p:nvCxnSpPr>
          <p:spPr>
            <a:xfrm>
              <a:off x="3143548" y="2023543"/>
              <a:ext cx="0" cy="3718814"/>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078660" y="2023543"/>
              <a:ext cx="0" cy="3718814"/>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013771" y="2023543"/>
              <a:ext cx="0" cy="3718814"/>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stretch>
            <a:fillRect/>
          </a:stretch>
        </p:blipFill>
        <p:spPr>
          <a:xfrm>
            <a:off x="461434" y="2071302"/>
            <a:ext cx="2214033" cy="422131"/>
          </a:xfrm>
          <a:prstGeom prst="rect">
            <a:avLst/>
          </a:prstGeom>
        </p:spPr>
      </p:pic>
      <p:sp>
        <p:nvSpPr>
          <p:cNvPr id="19" name="TextBox 18"/>
          <p:cNvSpPr txBox="1"/>
          <p:nvPr/>
        </p:nvSpPr>
        <p:spPr>
          <a:xfrm>
            <a:off x="3357629" y="2773164"/>
            <a:ext cx="2506950" cy="2462212"/>
          </a:xfrm>
          <a:prstGeom prst="rect">
            <a:avLst/>
          </a:prstGeom>
          <a:noFill/>
        </p:spPr>
        <p:txBody>
          <a:bodyPr wrap="square" lIns="0" tIns="0" rIns="0" bIns="0" rtlCol="0">
            <a:spAutoFit/>
          </a:bodyPr>
          <a:lstStyle/>
          <a:p>
            <a:pPr defTabSz="914367">
              <a:defRPr/>
            </a:pPr>
            <a:r>
              <a:rPr lang="en-US" sz="1600" dirty="0">
                <a:solidFill>
                  <a:srgbClr val="494949"/>
                </a:solidFill>
              </a:rPr>
              <a:t>Azure DocumentDB supports scalability in the data tier and rapid iterative development of new features. The Halo development team chose Azure DocumentDB due to the speed and flexibility offered by its automatic indexing capabilities.</a:t>
            </a:r>
          </a:p>
        </p:txBody>
      </p:sp>
      <p:sp>
        <p:nvSpPr>
          <p:cNvPr id="20" name="TextBox 19"/>
          <p:cNvSpPr txBox="1"/>
          <p:nvPr/>
        </p:nvSpPr>
        <p:spPr>
          <a:xfrm>
            <a:off x="6292741" y="2773164"/>
            <a:ext cx="2506950" cy="2708434"/>
          </a:xfrm>
          <a:prstGeom prst="rect">
            <a:avLst/>
          </a:prstGeom>
          <a:noFill/>
        </p:spPr>
        <p:txBody>
          <a:bodyPr wrap="square" lIns="0" tIns="0" rIns="0" bIns="0" rtlCol="0">
            <a:spAutoFit/>
          </a:bodyPr>
          <a:lstStyle/>
          <a:p>
            <a:pPr fontAlgn="base"/>
            <a:r>
              <a:rPr lang="en-US" sz="1600" dirty="0">
                <a:solidFill>
                  <a:srgbClr val="494949"/>
                </a:solidFill>
              </a:rPr>
              <a:t>“Azure helps SSB deliver a powerful, effective, user-friendly, cost-appropriate solution to markets that are highly cost sensitive and in need of the SSB solution.”</a:t>
            </a:r>
          </a:p>
          <a:p>
            <a:pPr fontAlgn="base"/>
            <a:endParaRPr lang="en-US" sz="1600" dirty="0">
              <a:solidFill>
                <a:srgbClr val="494949"/>
              </a:solidFill>
            </a:endParaRPr>
          </a:p>
          <a:p>
            <a:pPr fontAlgn="base"/>
            <a:r>
              <a:rPr lang="en-US" sz="1600" b="1" dirty="0">
                <a:solidFill>
                  <a:srgbClr val="494949"/>
                </a:solidFill>
              </a:rPr>
              <a:t>Treye Johnson</a:t>
            </a:r>
            <a:br>
              <a:rPr lang="en-US" sz="1600" b="1" dirty="0">
                <a:solidFill>
                  <a:srgbClr val="494949"/>
                </a:solidFill>
              </a:rPr>
            </a:br>
            <a:r>
              <a:rPr lang="en-US" sz="1600" dirty="0">
                <a:solidFill>
                  <a:srgbClr val="494949"/>
                </a:solidFill>
              </a:rPr>
              <a:t>SSB</a:t>
            </a:r>
            <a:br>
              <a:rPr lang="en-US" sz="1600" dirty="0">
                <a:solidFill>
                  <a:srgbClr val="494949"/>
                </a:solidFill>
              </a:rPr>
            </a:br>
            <a:r>
              <a:rPr lang="en-US" sz="1600" dirty="0">
                <a:solidFill>
                  <a:srgbClr val="494949"/>
                </a:solidFill>
              </a:rPr>
              <a:t>Director of Marketing </a:t>
            </a:r>
            <a:br>
              <a:rPr lang="en-US" sz="1600" dirty="0">
                <a:solidFill>
                  <a:srgbClr val="494949"/>
                </a:solidFill>
              </a:rPr>
            </a:br>
            <a:r>
              <a:rPr lang="en-US" sz="1600" dirty="0">
                <a:solidFill>
                  <a:srgbClr val="494949"/>
                </a:solidFill>
              </a:rPr>
              <a:t>and Product</a:t>
            </a:r>
          </a:p>
        </p:txBody>
      </p:sp>
      <p:sp>
        <p:nvSpPr>
          <p:cNvPr id="21" name="TextBox 20"/>
          <p:cNvSpPr txBox="1"/>
          <p:nvPr/>
        </p:nvSpPr>
        <p:spPr>
          <a:xfrm>
            <a:off x="9227850" y="2773164"/>
            <a:ext cx="2506950" cy="2954655"/>
          </a:xfrm>
          <a:prstGeom prst="rect">
            <a:avLst/>
          </a:prstGeom>
          <a:noFill/>
        </p:spPr>
        <p:txBody>
          <a:bodyPr wrap="square" lIns="0" tIns="0" rIns="0" bIns="0" rtlCol="0">
            <a:spAutoFit/>
          </a:bodyPr>
          <a:lstStyle/>
          <a:p>
            <a:r>
              <a:rPr lang="en-US" sz="1600" dirty="0">
                <a:solidFill>
                  <a:srgbClr val="494949"/>
                </a:solidFill>
              </a:rPr>
              <a:t>“We find that we work with Azure DocumentDB more intuitively than we do with something like MongoDB. We also estimate that we saved approximately 70 percent in implementation costs.”</a:t>
            </a:r>
          </a:p>
          <a:p>
            <a:endParaRPr lang="en-US" sz="1600" dirty="0">
              <a:solidFill>
                <a:srgbClr val="494949"/>
              </a:solidFill>
            </a:endParaRPr>
          </a:p>
          <a:p>
            <a:r>
              <a:rPr lang="en-US" sz="1600" b="1" dirty="0">
                <a:solidFill>
                  <a:srgbClr val="494949"/>
                </a:solidFill>
              </a:rPr>
              <a:t>Mick Badran</a:t>
            </a:r>
            <a:br>
              <a:rPr lang="en-US" sz="1600" dirty="0">
                <a:solidFill>
                  <a:srgbClr val="494949"/>
                </a:solidFill>
              </a:rPr>
            </a:br>
            <a:r>
              <a:rPr lang="en-US" sz="1600" dirty="0">
                <a:solidFill>
                  <a:srgbClr val="494949"/>
                </a:solidFill>
              </a:rPr>
              <a:t>Breeze</a:t>
            </a:r>
            <a:br>
              <a:rPr lang="en-US" sz="1600" dirty="0">
                <a:solidFill>
                  <a:srgbClr val="494949"/>
                </a:solidFill>
              </a:rPr>
            </a:br>
            <a:r>
              <a:rPr lang="en-US" sz="1600" dirty="0">
                <a:solidFill>
                  <a:srgbClr val="494949"/>
                </a:solidFill>
              </a:rPr>
              <a:t>Chief Technology Officer</a:t>
            </a:r>
          </a:p>
        </p:txBody>
      </p:sp>
      <p:pic>
        <p:nvPicPr>
          <p:cNvPr id="23" name="Picture 22"/>
          <p:cNvPicPr>
            <a:picLocks noChangeAspect="1"/>
          </p:cNvPicPr>
          <p:nvPr/>
        </p:nvPicPr>
        <p:blipFill>
          <a:blip r:embed="rId4"/>
          <a:stretch>
            <a:fillRect/>
          </a:stretch>
        </p:blipFill>
        <p:spPr>
          <a:xfrm>
            <a:off x="3352801" y="2071302"/>
            <a:ext cx="2318336" cy="350165"/>
          </a:xfrm>
          <a:prstGeom prst="rect">
            <a:avLst/>
          </a:prstGeom>
        </p:spPr>
      </p:pic>
      <p:pic>
        <p:nvPicPr>
          <p:cNvPr id="25" name="Picture 24"/>
          <p:cNvPicPr>
            <a:picLocks noChangeAspect="1"/>
          </p:cNvPicPr>
          <p:nvPr/>
        </p:nvPicPr>
        <p:blipFill>
          <a:blip r:embed="rId5"/>
          <a:stretch>
            <a:fillRect/>
          </a:stretch>
        </p:blipFill>
        <p:spPr>
          <a:xfrm>
            <a:off x="9227850" y="2071303"/>
            <a:ext cx="1948150" cy="536660"/>
          </a:xfrm>
          <a:prstGeom prst="rect">
            <a:avLst/>
          </a:prstGeom>
        </p:spPr>
      </p:pic>
      <p:pic>
        <p:nvPicPr>
          <p:cNvPr id="28" name="Picture 27"/>
          <p:cNvPicPr>
            <a:picLocks noChangeAspect="1"/>
          </p:cNvPicPr>
          <p:nvPr/>
        </p:nvPicPr>
        <p:blipFill>
          <a:blip r:embed="rId6"/>
          <a:stretch>
            <a:fillRect/>
          </a:stretch>
        </p:blipFill>
        <p:spPr>
          <a:xfrm>
            <a:off x="6284685" y="1814286"/>
            <a:ext cx="1259127" cy="738413"/>
          </a:xfrm>
          <a:prstGeom prst="rect">
            <a:avLst/>
          </a:prstGeom>
        </p:spPr>
      </p:pic>
    </p:spTree>
    <p:extLst>
      <p:ext uri="{BB962C8B-B14F-4D97-AF65-F5344CB8AC3E}">
        <p14:creationId xmlns:p14="http://schemas.microsoft.com/office/powerpoint/2010/main" val="3281451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0072C6"/>
                </a:solidFill>
              </a:rPr>
              <a:t>Azure DocumentDB case studies continued</a:t>
            </a:r>
          </a:p>
        </p:txBody>
      </p:sp>
      <p:sp>
        <p:nvSpPr>
          <p:cNvPr id="5" name="TextBox 4"/>
          <p:cNvSpPr txBox="1"/>
          <p:nvPr/>
        </p:nvSpPr>
        <p:spPr>
          <a:xfrm>
            <a:off x="422517" y="2773164"/>
            <a:ext cx="2506950" cy="2954655"/>
          </a:xfrm>
          <a:prstGeom prst="rect">
            <a:avLst/>
          </a:prstGeom>
          <a:noFill/>
        </p:spPr>
        <p:txBody>
          <a:bodyPr wrap="square" lIns="0" tIns="0" rIns="0" bIns="0" rtlCol="0">
            <a:spAutoFit/>
          </a:bodyPr>
          <a:lstStyle/>
          <a:p>
            <a:r>
              <a:rPr lang="en-US" sz="1600" dirty="0">
                <a:solidFill>
                  <a:srgbClr val="494949"/>
                </a:solidFill>
              </a:rPr>
              <a:t>“We have built micro-personalization and macro-interactivity into our app with Azure DocumentDB. This is definitely a great way to get more people using the app and keep existing users interested.“</a:t>
            </a:r>
          </a:p>
          <a:p>
            <a:endParaRPr lang="en-US" sz="1600" dirty="0">
              <a:solidFill>
                <a:srgbClr val="494949"/>
              </a:solidFill>
            </a:endParaRPr>
          </a:p>
          <a:p>
            <a:r>
              <a:rPr lang="en-US" sz="1600" b="1" dirty="0">
                <a:solidFill>
                  <a:srgbClr val="494949"/>
                </a:solidFill>
              </a:rPr>
              <a:t>Marc Tonnes</a:t>
            </a:r>
            <a:br>
              <a:rPr lang="en-US" sz="1600" dirty="0">
                <a:solidFill>
                  <a:srgbClr val="494949"/>
                </a:solidFill>
              </a:rPr>
            </a:br>
            <a:r>
              <a:rPr lang="en-US" sz="1600" dirty="0">
                <a:solidFill>
                  <a:srgbClr val="494949"/>
                </a:solidFill>
              </a:rPr>
              <a:t>News Republic, </a:t>
            </a:r>
            <a:br>
              <a:rPr lang="en-US" sz="1600" dirty="0">
                <a:solidFill>
                  <a:srgbClr val="494949"/>
                </a:solidFill>
              </a:rPr>
            </a:br>
            <a:r>
              <a:rPr lang="en-US" sz="1600" dirty="0">
                <a:solidFill>
                  <a:srgbClr val="494949"/>
                </a:solidFill>
              </a:rPr>
              <a:t>Database Administrator</a:t>
            </a:r>
          </a:p>
        </p:txBody>
      </p:sp>
      <p:grpSp>
        <p:nvGrpSpPr>
          <p:cNvPr id="6" name="Group 5"/>
          <p:cNvGrpSpPr/>
          <p:nvPr/>
        </p:nvGrpSpPr>
        <p:grpSpPr>
          <a:xfrm>
            <a:off x="3143548" y="1786481"/>
            <a:ext cx="5870223" cy="3718814"/>
            <a:chOff x="3143548" y="2023543"/>
            <a:chExt cx="5870223" cy="3718814"/>
          </a:xfrm>
        </p:grpSpPr>
        <p:cxnSp>
          <p:nvCxnSpPr>
            <p:cNvPr id="7" name="Straight Connector 6"/>
            <p:cNvCxnSpPr/>
            <p:nvPr/>
          </p:nvCxnSpPr>
          <p:spPr>
            <a:xfrm>
              <a:off x="3143548" y="2023543"/>
              <a:ext cx="0" cy="3718814"/>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078660" y="2023543"/>
              <a:ext cx="0" cy="3718814"/>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013771" y="2023543"/>
              <a:ext cx="0" cy="3718814"/>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357629" y="2773164"/>
            <a:ext cx="2506950" cy="2954655"/>
          </a:xfrm>
          <a:prstGeom prst="rect">
            <a:avLst/>
          </a:prstGeom>
          <a:noFill/>
        </p:spPr>
        <p:txBody>
          <a:bodyPr wrap="square" lIns="0" tIns="0" rIns="0" bIns="0" rtlCol="0">
            <a:spAutoFit/>
          </a:bodyPr>
          <a:lstStyle/>
          <a:p>
            <a:r>
              <a:rPr lang="en-US" sz="1600" dirty="0">
                <a:solidFill>
                  <a:srgbClr val="494949"/>
                </a:solidFill>
              </a:rPr>
              <a:t>“The teams no longer worry about having to coordinate their work. And we don’t have to manage the hardware—Microsoft does that in the cloud and, given their SLAs, this makes perfect sense.”</a:t>
            </a:r>
          </a:p>
          <a:p>
            <a:endParaRPr lang="en-US" sz="1600" dirty="0">
              <a:solidFill>
                <a:srgbClr val="494949"/>
              </a:solidFill>
            </a:endParaRPr>
          </a:p>
          <a:p>
            <a:r>
              <a:rPr lang="en-US" sz="1600" b="1" dirty="0">
                <a:solidFill>
                  <a:srgbClr val="494949"/>
                </a:solidFill>
              </a:rPr>
              <a:t>Shane Davis</a:t>
            </a:r>
            <a:br>
              <a:rPr lang="en-US" sz="1600" b="1" dirty="0">
                <a:solidFill>
                  <a:srgbClr val="494949"/>
                </a:solidFill>
              </a:rPr>
            </a:br>
            <a:r>
              <a:rPr lang="en-US" sz="1600" dirty="0">
                <a:solidFill>
                  <a:srgbClr val="494949"/>
                </a:solidFill>
              </a:rPr>
              <a:t>SGS International</a:t>
            </a:r>
            <a:br>
              <a:rPr lang="en-US" sz="1600" dirty="0">
                <a:solidFill>
                  <a:srgbClr val="494949"/>
                </a:solidFill>
              </a:rPr>
            </a:br>
            <a:r>
              <a:rPr lang="en-US" sz="1600" dirty="0">
                <a:solidFill>
                  <a:srgbClr val="494949"/>
                </a:solidFill>
              </a:rPr>
              <a:t>Senior Director</a:t>
            </a:r>
          </a:p>
        </p:txBody>
      </p:sp>
      <p:sp>
        <p:nvSpPr>
          <p:cNvPr id="14" name="TextBox 13"/>
          <p:cNvSpPr txBox="1"/>
          <p:nvPr/>
        </p:nvSpPr>
        <p:spPr>
          <a:xfrm>
            <a:off x="6292741" y="2773164"/>
            <a:ext cx="2506950" cy="2708433"/>
          </a:xfrm>
          <a:prstGeom prst="rect">
            <a:avLst/>
          </a:prstGeom>
          <a:noFill/>
        </p:spPr>
        <p:txBody>
          <a:bodyPr wrap="square" lIns="0" tIns="0" rIns="0" bIns="0" rtlCol="0">
            <a:spAutoFit/>
          </a:bodyPr>
          <a:lstStyle/>
          <a:p>
            <a:r>
              <a:rPr lang="en-US" sz="1600" dirty="0">
                <a:solidFill>
                  <a:srgbClr val="494949"/>
                </a:solidFill>
              </a:rPr>
              <a:t>“With Azure DocumentDB, we didn’t have to say ‘no’ to the business, and we weren’t a bottleneck to launching the promotion—in fact, we came in ahead of schedule.”</a:t>
            </a:r>
          </a:p>
          <a:p>
            <a:endParaRPr lang="en-US" sz="1600" dirty="0">
              <a:solidFill>
                <a:srgbClr val="494949"/>
              </a:solidFill>
            </a:endParaRPr>
          </a:p>
          <a:p>
            <a:r>
              <a:rPr lang="en-US" sz="1600" b="1" dirty="0">
                <a:solidFill>
                  <a:srgbClr val="494949"/>
                </a:solidFill>
              </a:rPr>
              <a:t>Andreas Helland</a:t>
            </a:r>
            <a:br>
              <a:rPr lang="en-US" sz="1600" b="1" dirty="0">
                <a:solidFill>
                  <a:srgbClr val="494949"/>
                </a:solidFill>
              </a:rPr>
            </a:br>
            <a:r>
              <a:rPr lang="en-US" sz="1600" dirty="0">
                <a:solidFill>
                  <a:srgbClr val="494949"/>
                </a:solidFill>
              </a:rPr>
              <a:t>Telenor</a:t>
            </a:r>
          </a:p>
          <a:p>
            <a:r>
              <a:rPr lang="en-US" sz="1600" dirty="0">
                <a:solidFill>
                  <a:srgbClr val="494949"/>
                </a:solidFill>
              </a:rPr>
              <a:t>Mobility Architect</a:t>
            </a:r>
          </a:p>
        </p:txBody>
      </p:sp>
      <p:sp>
        <p:nvSpPr>
          <p:cNvPr id="15" name="TextBox 14"/>
          <p:cNvSpPr txBox="1"/>
          <p:nvPr/>
        </p:nvSpPr>
        <p:spPr>
          <a:xfrm>
            <a:off x="9227850" y="2773164"/>
            <a:ext cx="2506950" cy="2954655"/>
          </a:xfrm>
          <a:prstGeom prst="rect">
            <a:avLst/>
          </a:prstGeom>
          <a:noFill/>
        </p:spPr>
        <p:txBody>
          <a:bodyPr wrap="square" lIns="0" tIns="0" rIns="0" bIns="0" rtlCol="0">
            <a:spAutoFit/>
          </a:bodyPr>
          <a:lstStyle/>
          <a:p>
            <a:r>
              <a:rPr lang="en-US" sz="1600" dirty="0">
                <a:solidFill>
                  <a:srgbClr val="494949"/>
                </a:solidFill>
              </a:rPr>
              <a:t>“But we can’t run our highest resources all the time. With Azure DocumentDB and Azure Search, we can scale dynamically to meet spikes in demand and pay only for what we consume.”</a:t>
            </a:r>
          </a:p>
          <a:p>
            <a:endParaRPr lang="en-US" sz="1600" dirty="0">
              <a:solidFill>
                <a:srgbClr val="494949"/>
              </a:solidFill>
            </a:endParaRPr>
          </a:p>
          <a:p>
            <a:r>
              <a:rPr lang="en-US" sz="1600" b="1" dirty="0">
                <a:solidFill>
                  <a:srgbClr val="494949"/>
                </a:solidFill>
              </a:rPr>
              <a:t>Daron Yöndem</a:t>
            </a:r>
          </a:p>
          <a:p>
            <a:r>
              <a:rPr lang="en-US" sz="1600" dirty="0">
                <a:solidFill>
                  <a:srgbClr val="494949"/>
                </a:solidFill>
              </a:rPr>
              <a:t>XOMNI</a:t>
            </a:r>
          </a:p>
          <a:p>
            <a:r>
              <a:rPr lang="en-US" sz="1600" dirty="0">
                <a:solidFill>
                  <a:srgbClr val="494949"/>
                </a:solidFill>
              </a:rPr>
              <a:t>Chief Technology Officer</a:t>
            </a:r>
          </a:p>
        </p:txBody>
      </p:sp>
      <p:pic>
        <p:nvPicPr>
          <p:cNvPr id="4" name="Picture 3"/>
          <p:cNvPicPr>
            <a:picLocks noChangeAspect="1"/>
          </p:cNvPicPr>
          <p:nvPr/>
        </p:nvPicPr>
        <p:blipFill>
          <a:blip r:embed="rId3"/>
          <a:stretch>
            <a:fillRect/>
          </a:stretch>
        </p:blipFill>
        <p:spPr>
          <a:xfrm>
            <a:off x="422517" y="2071302"/>
            <a:ext cx="2368694" cy="426365"/>
          </a:xfrm>
          <a:prstGeom prst="rect">
            <a:avLst/>
          </a:prstGeom>
        </p:spPr>
      </p:pic>
      <p:pic>
        <p:nvPicPr>
          <p:cNvPr id="20" name="Picture 19"/>
          <p:cNvPicPr>
            <a:picLocks noChangeAspect="1"/>
          </p:cNvPicPr>
          <p:nvPr/>
        </p:nvPicPr>
        <p:blipFill>
          <a:blip r:embed="rId4"/>
          <a:stretch>
            <a:fillRect/>
          </a:stretch>
        </p:blipFill>
        <p:spPr>
          <a:xfrm>
            <a:off x="3357629" y="2071303"/>
            <a:ext cx="2528995" cy="405198"/>
          </a:xfrm>
          <a:prstGeom prst="rect">
            <a:avLst/>
          </a:prstGeom>
        </p:spPr>
      </p:pic>
      <p:pic>
        <p:nvPicPr>
          <p:cNvPr id="22" name="Picture 21"/>
          <p:cNvPicPr>
            <a:picLocks noChangeAspect="1"/>
          </p:cNvPicPr>
          <p:nvPr/>
        </p:nvPicPr>
        <p:blipFill>
          <a:blip r:embed="rId5"/>
          <a:stretch>
            <a:fillRect/>
          </a:stretch>
        </p:blipFill>
        <p:spPr>
          <a:xfrm>
            <a:off x="6271575" y="1883994"/>
            <a:ext cx="1845842" cy="789080"/>
          </a:xfrm>
          <a:prstGeom prst="rect">
            <a:avLst/>
          </a:prstGeom>
        </p:spPr>
      </p:pic>
      <p:pic>
        <p:nvPicPr>
          <p:cNvPr id="23" name="Picture 22"/>
          <p:cNvPicPr>
            <a:picLocks noChangeAspect="1"/>
          </p:cNvPicPr>
          <p:nvPr/>
        </p:nvPicPr>
        <p:blipFill>
          <a:blip r:embed="rId6"/>
          <a:stretch>
            <a:fillRect/>
          </a:stretch>
        </p:blipFill>
        <p:spPr>
          <a:xfrm>
            <a:off x="8890003" y="1720254"/>
            <a:ext cx="2455333" cy="1124543"/>
          </a:xfrm>
          <a:prstGeom prst="rect">
            <a:avLst/>
          </a:prstGeom>
        </p:spPr>
      </p:pic>
    </p:spTree>
    <p:extLst>
      <p:ext uri="{BB962C8B-B14F-4D97-AF65-F5344CB8AC3E}">
        <p14:creationId xmlns:p14="http://schemas.microsoft.com/office/powerpoint/2010/main" val="304076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chemeClr val="tx1"/>
                </a:solidFill>
              </a:rPr>
              <a:t>Agenda</a:t>
            </a:r>
          </a:p>
        </p:txBody>
      </p:sp>
      <p:sp>
        <p:nvSpPr>
          <p:cNvPr id="5" name="Text Placeholder 4"/>
          <p:cNvSpPr>
            <a:spLocks noGrp="1"/>
          </p:cNvSpPr>
          <p:nvPr>
            <p:ph type="body" sz="quarter" idx="13"/>
          </p:nvPr>
        </p:nvSpPr>
        <p:spPr>
          <a:xfrm>
            <a:off x="269241" y="1335676"/>
            <a:ext cx="8964248" cy="6190174"/>
          </a:xfrm>
        </p:spPr>
        <p:txBody>
          <a:bodyPr/>
          <a:lstStyle/>
          <a:p>
            <a:pPr>
              <a:tabLst>
                <a:tab pos="8686800" algn="r"/>
              </a:tabLst>
            </a:pPr>
            <a:r>
              <a:rPr lang="en-US" sz="2800" dirty="0">
                <a:solidFill>
                  <a:schemeClr val="tx1"/>
                </a:solidFill>
              </a:rPr>
              <a:t>Overview</a:t>
            </a:r>
          </a:p>
          <a:p>
            <a:pPr lvl="1">
              <a:tabLst>
                <a:tab pos="8686800" algn="r"/>
              </a:tabLst>
            </a:pPr>
            <a:r>
              <a:rPr lang="en-US" sz="2800" dirty="0">
                <a:solidFill>
                  <a:schemeClr val="tx1"/>
                </a:solidFill>
              </a:rPr>
              <a:t>NoSQL and </a:t>
            </a:r>
            <a:r>
              <a:rPr lang="en-US" sz="2800" dirty="0" err="1">
                <a:solidFill>
                  <a:schemeClr val="tx1"/>
                </a:solidFill>
              </a:rPr>
              <a:t>DocumentDB</a:t>
            </a:r>
            <a:endParaRPr lang="en-US" sz="2800" dirty="0">
              <a:solidFill>
                <a:schemeClr val="tx1"/>
              </a:solidFill>
            </a:endParaRPr>
          </a:p>
          <a:p>
            <a:pPr>
              <a:tabLst>
                <a:tab pos="8686800" algn="r"/>
              </a:tabLst>
            </a:pPr>
            <a:r>
              <a:rPr lang="en-US" sz="2800" dirty="0">
                <a:solidFill>
                  <a:schemeClr val="tx1"/>
                </a:solidFill>
              </a:rPr>
              <a:t>Value Proposition</a:t>
            </a:r>
          </a:p>
          <a:p>
            <a:pPr>
              <a:tabLst>
                <a:tab pos="8686800" algn="r"/>
              </a:tabLst>
            </a:pPr>
            <a:r>
              <a:rPr lang="en-US" sz="2800" dirty="0">
                <a:solidFill>
                  <a:schemeClr val="tx1"/>
                </a:solidFill>
              </a:rPr>
              <a:t>Azure </a:t>
            </a:r>
            <a:r>
              <a:rPr lang="en-US" sz="2800" dirty="0" err="1">
                <a:solidFill>
                  <a:schemeClr val="tx1"/>
                </a:solidFill>
              </a:rPr>
              <a:t>DocumentDB</a:t>
            </a:r>
            <a:r>
              <a:rPr lang="en-US" sz="2800" dirty="0">
                <a:solidFill>
                  <a:schemeClr val="tx1"/>
                </a:solidFill>
              </a:rPr>
              <a:t> Basics</a:t>
            </a:r>
          </a:p>
          <a:p>
            <a:pPr>
              <a:tabLst>
                <a:tab pos="8686800" algn="r"/>
              </a:tabLst>
            </a:pPr>
            <a:r>
              <a:rPr lang="en-US" sz="2800" dirty="0">
                <a:solidFill>
                  <a:schemeClr val="tx1"/>
                </a:solidFill>
              </a:rPr>
              <a:t>Demo: Account Creation</a:t>
            </a:r>
          </a:p>
          <a:p>
            <a:pPr>
              <a:tabLst>
                <a:tab pos="8686800" algn="r"/>
              </a:tabLst>
            </a:pPr>
            <a:r>
              <a:rPr lang="en-US" sz="2800" dirty="0">
                <a:solidFill>
                  <a:schemeClr val="tx1"/>
                </a:solidFill>
              </a:rPr>
              <a:t>Queries, transactions, indexing, Security</a:t>
            </a:r>
          </a:p>
          <a:p>
            <a:pPr>
              <a:tabLst>
                <a:tab pos="8686800" algn="r"/>
              </a:tabLst>
            </a:pPr>
            <a:r>
              <a:rPr lang="en-US" sz="2800" dirty="0">
                <a:solidFill>
                  <a:schemeClr val="tx1"/>
                </a:solidFill>
              </a:rPr>
              <a:t>Management</a:t>
            </a:r>
          </a:p>
          <a:p>
            <a:pPr>
              <a:tabLst>
                <a:tab pos="8686800" algn="r"/>
              </a:tabLst>
            </a:pPr>
            <a:r>
              <a:rPr lang="en-US" sz="2800" dirty="0">
                <a:solidFill>
                  <a:schemeClr val="tx1"/>
                </a:solidFill>
              </a:rPr>
              <a:t>Tools</a:t>
            </a:r>
          </a:p>
          <a:p>
            <a:pPr>
              <a:tabLst>
                <a:tab pos="8686800" algn="r"/>
              </a:tabLst>
            </a:pPr>
            <a:r>
              <a:rPr lang="en-US" sz="2800" dirty="0">
                <a:solidFill>
                  <a:schemeClr val="tx1"/>
                </a:solidFill>
              </a:rPr>
              <a:t>Summary</a:t>
            </a:r>
          </a:p>
          <a:p>
            <a:pPr marL="0" indent="0">
              <a:buNone/>
              <a:tabLst>
                <a:tab pos="8686800" algn="r"/>
              </a:tabLst>
            </a:pPr>
            <a:endParaRPr lang="en-US" sz="1800" u="sng" dirty="0"/>
          </a:p>
        </p:txBody>
      </p:sp>
    </p:spTree>
    <p:extLst>
      <p:ext uri="{BB962C8B-B14F-4D97-AF65-F5344CB8AC3E}">
        <p14:creationId xmlns:p14="http://schemas.microsoft.com/office/powerpoint/2010/main" val="25641391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Azure DocumentDB at Microsoft</a:t>
            </a:r>
          </a:p>
        </p:txBody>
      </p:sp>
      <p:sp>
        <p:nvSpPr>
          <p:cNvPr id="5" name="Title 1"/>
          <p:cNvSpPr txBox="1">
            <a:spLocks/>
          </p:cNvSpPr>
          <p:nvPr/>
        </p:nvSpPr>
        <p:spPr>
          <a:xfrm>
            <a:off x="3867225" y="1740280"/>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rgbClr val="494949"/>
                </a:solidFill>
                <a:latin typeface="Segoe UI"/>
              </a:rPr>
              <a:t>More than </a:t>
            </a:r>
            <a:r>
              <a:rPr sz="2400" dirty="0">
                <a:solidFill>
                  <a:srgbClr val="494949"/>
                </a:solidFill>
                <a:latin typeface="Segoe UI Black" panose="020B0A02040204020203" pitchFamily="34" charset="0"/>
                <a:ea typeface="Segoe UI Black" panose="020B0A02040204020203" pitchFamily="34" charset="0"/>
                <a:cs typeface="Segoe UI Black" panose="020B0A02040204020203" pitchFamily="34" charset="0"/>
              </a:rPr>
              <a:t>450 million </a:t>
            </a:r>
            <a:r>
              <a:rPr sz="2400" dirty="0">
                <a:solidFill>
                  <a:srgbClr val="494949"/>
                </a:solidFill>
                <a:latin typeface="Segoe UI"/>
              </a:rPr>
              <a:t>unique users</a:t>
            </a:r>
          </a:p>
        </p:txBody>
      </p:sp>
      <p:sp>
        <p:nvSpPr>
          <p:cNvPr id="6" name="Title 1"/>
          <p:cNvSpPr txBox="1">
            <a:spLocks/>
          </p:cNvSpPr>
          <p:nvPr/>
        </p:nvSpPr>
        <p:spPr>
          <a:xfrm>
            <a:off x="3867226" y="2490574"/>
            <a:ext cx="7024312"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rgbClr val="494949"/>
                </a:solidFill>
                <a:latin typeface="Segoe UI"/>
              </a:rPr>
              <a:t>Store </a:t>
            </a:r>
            <a:r>
              <a:rPr sz="2400" dirty="0">
                <a:solidFill>
                  <a:srgbClr val="494949"/>
                </a:solidFill>
                <a:latin typeface="Segoe UI Black" panose="020B0A02040204020203" pitchFamily="34" charset="0"/>
                <a:ea typeface="Segoe UI Black" panose="020B0A02040204020203" pitchFamily="34" charset="0"/>
                <a:cs typeface="Segoe UI Black" panose="020B0A02040204020203" pitchFamily="34" charset="0"/>
              </a:rPr>
              <a:t>20 TB </a:t>
            </a:r>
            <a:r>
              <a:rPr sz="2400" dirty="0">
                <a:solidFill>
                  <a:srgbClr val="494949"/>
                </a:solidFill>
                <a:latin typeface="Segoe UI"/>
              </a:rPr>
              <a:t>of JSON document data</a:t>
            </a:r>
          </a:p>
        </p:txBody>
      </p:sp>
      <p:sp>
        <p:nvSpPr>
          <p:cNvPr id="7" name="Title 1"/>
          <p:cNvSpPr txBox="1">
            <a:spLocks/>
          </p:cNvSpPr>
          <p:nvPr/>
        </p:nvSpPr>
        <p:spPr>
          <a:xfrm>
            <a:off x="3840554" y="4823262"/>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rgbClr val="494949"/>
                </a:solidFill>
                <a:latin typeface="Segoe UI"/>
              </a:rPr>
              <a:t>Under </a:t>
            </a:r>
            <a:r>
              <a:rPr sz="2400" dirty="0">
                <a:solidFill>
                  <a:srgbClr val="494949"/>
                </a:solidFill>
                <a:latin typeface="Segoe UI Black" panose="020B0A02040204020203" pitchFamily="34" charset="0"/>
                <a:ea typeface="Segoe UI Black" panose="020B0A02040204020203" pitchFamily="34" charset="0"/>
                <a:cs typeface="Segoe UI Black" panose="020B0A02040204020203" pitchFamily="34" charset="0"/>
              </a:rPr>
              <a:t>15 millisecond (ms) </a:t>
            </a:r>
            <a:r>
              <a:rPr sz="2400" dirty="0">
                <a:solidFill>
                  <a:srgbClr val="494949"/>
                </a:solidFill>
                <a:latin typeface="Segoe UI"/>
              </a:rPr>
              <a:t>writes and </a:t>
            </a:r>
            <a:br>
              <a:rPr sz="2400" dirty="0">
                <a:solidFill>
                  <a:srgbClr val="494949"/>
                </a:solidFill>
                <a:latin typeface="Segoe UI"/>
              </a:rPr>
            </a:br>
            <a:r>
              <a:rPr sz="2400" dirty="0">
                <a:solidFill>
                  <a:srgbClr val="494949"/>
                </a:solidFill>
                <a:latin typeface="Segoe UI"/>
              </a:rPr>
              <a:t>single-digit ms reads</a:t>
            </a:r>
          </a:p>
        </p:txBody>
      </p:sp>
      <p:sp>
        <p:nvSpPr>
          <p:cNvPr id="8" name="Title 1"/>
          <p:cNvSpPr txBox="1">
            <a:spLocks/>
          </p:cNvSpPr>
          <p:nvPr/>
        </p:nvSpPr>
        <p:spPr>
          <a:xfrm>
            <a:off x="3840554" y="4045699"/>
            <a:ext cx="7050983"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rgbClr val="494949"/>
                </a:solidFill>
                <a:latin typeface="Segoe UI"/>
              </a:rPr>
              <a:t>Store for </a:t>
            </a:r>
            <a:r>
              <a:rPr sz="2400" dirty="0">
                <a:solidFill>
                  <a:srgbClr val="494949"/>
                </a:solidFill>
                <a:latin typeface="Segoe UI Black" panose="020B0A02040204020203" pitchFamily="34" charset="0"/>
                <a:ea typeface="Segoe UI Black" panose="020B0A02040204020203" pitchFamily="34" charset="0"/>
                <a:cs typeface="Segoe UI Black" panose="020B0A02040204020203" pitchFamily="34" charset="0"/>
              </a:rPr>
              <a:t>40+ </a:t>
            </a:r>
            <a:r>
              <a:rPr sz="2400" dirty="0">
                <a:solidFill>
                  <a:srgbClr val="494949"/>
                </a:solidFill>
                <a:latin typeface="Segoe UI"/>
              </a:rPr>
              <a:t>app/device combinations</a:t>
            </a:r>
          </a:p>
        </p:txBody>
      </p:sp>
      <p:sp>
        <p:nvSpPr>
          <p:cNvPr id="9" name="Title 1"/>
          <p:cNvSpPr txBox="1">
            <a:spLocks/>
          </p:cNvSpPr>
          <p:nvPr/>
        </p:nvSpPr>
        <p:spPr>
          <a:xfrm>
            <a:off x="3867225" y="3268137"/>
            <a:ext cx="7024311" cy="89642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2400" dirty="0">
                <a:solidFill>
                  <a:srgbClr val="494949"/>
                </a:solidFill>
                <a:latin typeface="Segoe UI"/>
              </a:rPr>
              <a:t>Available </a:t>
            </a:r>
            <a:r>
              <a:rPr sz="2400" dirty="0">
                <a:solidFill>
                  <a:srgbClr val="494949"/>
                </a:solidFill>
                <a:latin typeface="Segoe UI Black" panose="020B0A02040204020203" pitchFamily="34" charset="0"/>
                <a:ea typeface="Segoe UI Black" panose="020B0A02040204020203" pitchFamily="34" charset="0"/>
                <a:cs typeface="Segoe UI Black" panose="020B0A02040204020203" pitchFamily="34" charset="0"/>
              </a:rPr>
              <a:t>globally</a:t>
            </a:r>
            <a:r>
              <a:rPr sz="2400" dirty="0">
                <a:solidFill>
                  <a:srgbClr val="494949"/>
                </a:solidFill>
                <a:latin typeface="Segoe UI"/>
              </a:rPr>
              <a:t> to serve all markets</a:t>
            </a:r>
          </a:p>
        </p:txBody>
      </p:sp>
      <p:sp>
        <p:nvSpPr>
          <p:cNvPr id="4" name="TextBox 3"/>
          <p:cNvSpPr txBox="1"/>
          <p:nvPr/>
        </p:nvSpPr>
        <p:spPr>
          <a:xfrm>
            <a:off x="1415006" y="3926565"/>
            <a:ext cx="2185939" cy="515360"/>
          </a:xfrm>
          <a:prstGeom prst="rect">
            <a:avLst/>
          </a:prstGeom>
          <a:noFill/>
        </p:spPr>
        <p:txBody>
          <a:bodyPr wrap="square" lIns="179285" tIns="143428" rIns="179285" bIns="143428" rtlCol="0">
            <a:spAutoFit/>
          </a:bodyPr>
          <a:lstStyle/>
          <a:p>
            <a:pPr defTabSz="914367">
              <a:lnSpc>
                <a:spcPct val="90000"/>
              </a:lnSpc>
              <a:spcAft>
                <a:spcPts val="588"/>
              </a:spcAft>
            </a:pPr>
            <a:r>
              <a:rPr lang="en-US" sz="1600" dirty="0">
                <a:solidFill>
                  <a:srgbClr val="494949"/>
                </a:solidFill>
              </a:rPr>
              <a:t>USER DATA STORE</a:t>
            </a:r>
          </a:p>
        </p:txBody>
      </p:sp>
      <p:pic>
        <p:nvPicPr>
          <p:cNvPr id="1028" name="Picture 4" descr="http://logok.org/wp-content/uploads/2014/07/MSN-logo-2014-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910" y="2245852"/>
            <a:ext cx="3351035" cy="2513276"/>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Freeform 11"/>
          <p:cNvSpPr>
            <a:spLocks/>
          </p:cNvSpPr>
          <p:nvPr/>
        </p:nvSpPr>
        <p:spPr bwMode="auto">
          <a:xfrm>
            <a:off x="6993983" y="4991307"/>
            <a:ext cx="5198017" cy="152461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sp>
        <p:nvSpPr>
          <p:cNvPr id="113" name="Freeform 29"/>
          <p:cNvSpPr>
            <a:spLocks/>
          </p:cNvSpPr>
          <p:nvPr/>
        </p:nvSpPr>
        <p:spPr bwMode="auto">
          <a:xfrm>
            <a:off x="7292902" y="5898856"/>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defRPr/>
            </a:pPr>
            <a:endParaRPr lang="en-US" kern="0" dirty="0">
              <a:solidFill>
                <a:srgbClr val="000000"/>
              </a:solidFill>
            </a:endParaRPr>
          </a:p>
        </p:txBody>
      </p:sp>
      <p:grpSp>
        <p:nvGrpSpPr>
          <p:cNvPr id="13" name="Group 37"/>
          <p:cNvGrpSpPr/>
          <p:nvPr/>
        </p:nvGrpSpPr>
        <p:grpSpPr>
          <a:xfrm>
            <a:off x="9444409" y="4324332"/>
            <a:ext cx="614596" cy="1758835"/>
            <a:chOff x="5893176" y="3792885"/>
            <a:chExt cx="585200" cy="1674708"/>
          </a:xfrm>
        </p:grpSpPr>
        <p:sp>
          <p:nvSpPr>
            <p:cNvPr id="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grpSp>
      <p:grpSp>
        <p:nvGrpSpPr>
          <p:cNvPr id="46" name="Group 37"/>
          <p:cNvGrpSpPr/>
          <p:nvPr/>
        </p:nvGrpSpPr>
        <p:grpSpPr>
          <a:xfrm>
            <a:off x="10272741" y="4508130"/>
            <a:ext cx="704847" cy="2017115"/>
            <a:chOff x="5893176" y="3792885"/>
            <a:chExt cx="585200" cy="1674708"/>
          </a:xfrm>
        </p:grpSpPr>
        <p:sp>
          <p:nvSpPr>
            <p:cNvPr id="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7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grpSp>
      <p:grpSp>
        <p:nvGrpSpPr>
          <p:cNvPr id="79" name="Group 37"/>
          <p:cNvGrpSpPr/>
          <p:nvPr/>
        </p:nvGrpSpPr>
        <p:grpSpPr>
          <a:xfrm>
            <a:off x="11205048" y="4476487"/>
            <a:ext cx="502843" cy="1439023"/>
            <a:chOff x="5893176" y="3792885"/>
            <a:chExt cx="585200" cy="1674708"/>
          </a:xfrm>
        </p:grpSpPr>
        <p:sp>
          <p:nvSpPr>
            <p:cNvPr id="80"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81"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82"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83"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84"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85"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86"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87"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88"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89"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0"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1"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2"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3"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4"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5"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6"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7"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8"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99"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0"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1"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2"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3"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4"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5"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6"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7"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8"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09"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10"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sp>
          <p:nvSpPr>
            <p:cNvPr id="111"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dirty="0">
                <a:solidFill>
                  <a:srgbClr val="000000"/>
                </a:solidFill>
                <a:latin typeface="Calibri" panose="020F0502020204030204"/>
              </a:endParaRPr>
            </a:p>
          </p:txBody>
        </p:sp>
      </p:grpSp>
    </p:spTree>
    <p:extLst>
      <p:ext uri="{BB962C8B-B14F-4D97-AF65-F5344CB8AC3E}">
        <p14:creationId xmlns:p14="http://schemas.microsoft.com/office/powerpoint/2010/main" val="1364607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a:prstGeom prst="rect">
            <a:avLst/>
          </a:prstGeom>
        </p:spPr>
        <p:txBody>
          <a:bodyPr/>
          <a:lstStyle/>
          <a:p>
            <a:pPr marL="0" indent="0">
              <a:buNone/>
            </a:pPr>
            <a:r>
              <a:rPr lang="en-US" sz="3137" dirty="0">
                <a:latin typeface="Segoe UI Light" panose="020B0502040204020203" pitchFamily="34" charset="0"/>
                <a:cs typeface="Segoe UI Light" panose="020B0502040204020203" pitchFamily="34" charset="0"/>
              </a:rPr>
              <a:t>Pricing for General Availability</a:t>
            </a:r>
          </a:p>
          <a:p>
            <a:r>
              <a:rPr lang="en-US" sz="1765" dirty="0">
                <a:solidFill>
                  <a:schemeClr val="tx1"/>
                </a:solidFill>
                <a:latin typeface="Segoe UI Light" panose="020B0502040204020203" pitchFamily="34" charset="0"/>
                <a:cs typeface="Segoe UI Light" panose="020B0502040204020203" pitchFamily="34" charset="0"/>
              </a:rPr>
              <a:t>Standard pricing tier with hourly billing</a:t>
            </a:r>
          </a:p>
          <a:p>
            <a:r>
              <a:rPr lang="en-US" sz="1765" dirty="0">
                <a:solidFill>
                  <a:schemeClr val="tx1"/>
                </a:solidFill>
                <a:latin typeface="Segoe UI Light" panose="020B0502040204020203" pitchFamily="34" charset="0"/>
                <a:cs typeface="Segoe UI Light" panose="020B0502040204020203" pitchFamily="34" charset="0"/>
              </a:rPr>
              <a:t>S1, S2 and S3 units differentiated by performance (good, better, best)</a:t>
            </a:r>
          </a:p>
          <a:p>
            <a:r>
              <a:rPr lang="en-US" sz="1765" dirty="0">
                <a:solidFill>
                  <a:schemeClr val="tx1"/>
                </a:solidFill>
                <a:latin typeface="Segoe UI Light" panose="020B0502040204020203" pitchFamily="34" charset="0"/>
                <a:cs typeface="Segoe UI Light" panose="020B0502040204020203" pitchFamily="34" charset="0"/>
              </a:rPr>
              <a:t>Performance levels assigned during collection (data partition) creation</a:t>
            </a:r>
          </a:p>
          <a:p>
            <a:r>
              <a:rPr lang="en-US" sz="1765" dirty="0">
                <a:solidFill>
                  <a:schemeClr val="tx1"/>
                </a:solidFill>
                <a:latin typeface="Segoe UI Light" panose="020B0502040204020203" pitchFamily="34" charset="0"/>
                <a:cs typeface="Segoe UI Light" panose="020B0502040204020203" pitchFamily="34" charset="0"/>
              </a:rPr>
              <a:t>Performance levels can be adjusted based on application needs</a:t>
            </a:r>
          </a:p>
          <a:p>
            <a:r>
              <a:rPr lang="en-US" sz="1765" dirty="0">
                <a:solidFill>
                  <a:schemeClr val="tx1"/>
                </a:solidFill>
                <a:latin typeface="Segoe UI Light" panose="020B0502040204020203" pitchFamily="34" charset="0"/>
                <a:cs typeface="Segoe UI Light" panose="020B0502040204020203" pitchFamily="34" charset="0"/>
              </a:rPr>
              <a:t>Each collection includes 10GB of SSD storage</a:t>
            </a:r>
          </a:p>
          <a:p>
            <a:r>
              <a:rPr lang="en-US" sz="1667" dirty="0">
                <a:solidFill>
                  <a:schemeClr val="tx1"/>
                </a:solidFill>
                <a:latin typeface="Segoe UI Light" panose="020B0502040204020203" pitchFamily="34" charset="0"/>
                <a:cs typeface="Segoe UI Light" panose="020B0502040204020203" pitchFamily="34" charset="0"/>
              </a:rPr>
              <a:t>Limit of 100 collections (1 TB) for each account – can be lifted as needed</a:t>
            </a:r>
          </a:p>
          <a:p>
            <a:endParaRPr lang="en-US" sz="2400" dirty="0">
              <a:latin typeface="Segoe UI Light" panose="020B0502040204020203" pitchFamily="34" charset="0"/>
              <a:cs typeface="Segoe UI Light" panose="020B0502040204020203" pitchFamily="34" charset="0"/>
            </a:endParaRPr>
          </a:p>
        </p:txBody>
      </p:sp>
      <p:sp>
        <p:nvSpPr>
          <p:cNvPr id="5" name="Title 4"/>
          <p:cNvSpPr>
            <a:spLocks noGrp="1"/>
          </p:cNvSpPr>
          <p:nvPr>
            <p:ph type="title"/>
          </p:nvPr>
        </p:nvSpPr>
        <p:spPr/>
        <p:txBody>
          <a:bodyPr/>
          <a:lstStyle/>
          <a:p>
            <a:r>
              <a:rPr lang="en-US" dirty="0">
                <a:solidFill>
                  <a:srgbClr val="0070C0"/>
                </a:solidFill>
              </a:rPr>
              <a:t>What does DocumentDB cost?</a:t>
            </a:r>
          </a:p>
        </p:txBody>
      </p:sp>
      <p:sp>
        <p:nvSpPr>
          <p:cNvPr id="13" name="Picture Placeholder 12"/>
          <p:cNvSpPr>
            <a:spLocks noGrp="1"/>
          </p:cNvSpPr>
          <p:nvPr>
            <p:ph type="pic" sz="quarter" idx="12"/>
          </p:nvPr>
        </p:nvSpPr>
        <p:spPr/>
      </p:sp>
      <p:pic>
        <p:nvPicPr>
          <p:cNvPr id="15" name="Picture 14"/>
          <p:cNvPicPr>
            <a:picLocks noChangeAspect="1"/>
          </p:cNvPicPr>
          <p:nvPr/>
        </p:nvPicPr>
        <p:blipFill>
          <a:blip r:embed="rId3"/>
          <a:stretch>
            <a:fillRect/>
          </a:stretch>
        </p:blipFill>
        <p:spPr>
          <a:xfrm>
            <a:off x="269240" y="1350545"/>
            <a:ext cx="6864895" cy="4161255"/>
          </a:xfrm>
          <a:prstGeom prst="rect">
            <a:avLst/>
          </a:prstGeom>
        </p:spPr>
      </p:pic>
    </p:spTree>
    <p:extLst>
      <p:ext uri="{BB962C8B-B14F-4D97-AF65-F5344CB8AC3E}">
        <p14:creationId xmlns:p14="http://schemas.microsoft.com/office/powerpoint/2010/main" val="4383681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chemeClr val="tx1"/>
                </a:solidFill>
              </a:rPr>
              <a:t>Agenda</a:t>
            </a:r>
          </a:p>
        </p:txBody>
      </p:sp>
      <p:sp>
        <p:nvSpPr>
          <p:cNvPr id="5" name="Text Placeholder 4"/>
          <p:cNvSpPr>
            <a:spLocks noGrp="1"/>
          </p:cNvSpPr>
          <p:nvPr>
            <p:ph type="body" sz="quarter" idx="13"/>
          </p:nvPr>
        </p:nvSpPr>
        <p:spPr>
          <a:xfrm>
            <a:off x="269241" y="1335676"/>
            <a:ext cx="8964248" cy="6190174"/>
          </a:xfrm>
        </p:spPr>
        <p:txBody>
          <a:bodyPr/>
          <a:lstStyle/>
          <a:p>
            <a:pPr>
              <a:tabLst>
                <a:tab pos="8686800" algn="r"/>
              </a:tabLst>
            </a:pPr>
            <a:r>
              <a:rPr lang="en-US" sz="2800" dirty="0">
                <a:solidFill>
                  <a:schemeClr val="tx1"/>
                </a:solidFill>
              </a:rPr>
              <a:t>Overview</a:t>
            </a:r>
          </a:p>
          <a:p>
            <a:pPr lvl="1">
              <a:tabLst>
                <a:tab pos="8686800" algn="r"/>
              </a:tabLst>
            </a:pPr>
            <a:r>
              <a:rPr lang="en-US" sz="2800" dirty="0">
                <a:solidFill>
                  <a:schemeClr val="tx1"/>
                </a:solidFill>
              </a:rPr>
              <a:t>NoSQL and </a:t>
            </a:r>
            <a:r>
              <a:rPr lang="en-US" sz="2800" dirty="0" err="1">
                <a:solidFill>
                  <a:schemeClr val="tx1"/>
                </a:solidFill>
              </a:rPr>
              <a:t>DocumentDB</a:t>
            </a:r>
            <a:endParaRPr lang="en-US" sz="2800" dirty="0">
              <a:solidFill>
                <a:schemeClr val="tx1"/>
              </a:solidFill>
            </a:endParaRPr>
          </a:p>
          <a:p>
            <a:pPr>
              <a:tabLst>
                <a:tab pos="8686800" algn="r"/>
              </a:tabLst>
            </a:pPr>
            <a:r>
              <a:rPr lang="en-US" sz="2800" dirty="0">
                <a:solidFill>
                  <a:schemeClr val="tx1"/>
                </a:solidFill>
              </a:rPr>
              <a:t>Value Proposition</a:t>
            </a:r>
          </a:p>
          <a:p>
            <a:pPr>
              <a:tabLst>
                <a:tab pos="8686800" algn="r"/>
              </a:tabLst>
            </a:pPr>
            <a:r>
              <a:rPr lang="en-US" sz="2800" dirty="0">
                <a:solidFill>
                  <a:schemeClr val="accent5"/>
                </a:solidFill>
              </a:rPr>
              <a:t>Azure </a:t>
            </a:r>
            <a:r>
              <a:rPr lang="en-US" sz="2800" dirty="0" err="1">
                <a:solidFill>
                  <a:schemeClr val="accent5"/>
                </a:solidFill>
              </a:rPr>
              <a:t>DocumentDB</a:t>
            </a:r>
            <a:r>
              <a:rPr lang="en-US" sz="2800" dirty="0">
                <a:solidFill>
                  <a:schemeClr val="accent5"/>
                </a:solidFill>
              </a:rPr>
              <a:t> Basics</a:t>
            </a:r>
          </a:p>
          <a:p>
            <a:pPr>
              <a:tabLst>
                <a:tab pos="8686800" algn="r"/>
              </a:tabLst>
            </a:pPr>
            <a:r>
              <a:rPr lang="en-US" sz="2800" dirty="0">
                <a:solidFill>
                  <a:schemeClr val="tx1"/>
                </a:solidFill>
              </a:rPr>
              <a:t>Demo: Account Creation</a:t>
            </a:r>
          </a:p>
          <a:p>
            <a:pPr>
              <a:tabLst>
                <a:tab pos="8686800" algn="r"/>
              </a:tabLst>
            </a:pPr>
            <a:r>
              <a:rPr lang="en-US" sz="2800" dirty="0">
                <a:solidFill>
                  <a:schemeClr val="tx1"/>
                </a:solidFill>
              </a:rPr>
              <a:t>Queries, transactions, indexing, Security</a:t>
            </a:r>
          </a:p>
          <a:p>
            <a:pPr>
              <a:tabLst>
                <a:tab pos="8686800" algn="r"/>
              </a:tabLst>
            </a:pPr>
            <a:r>
              <a:rPr lang="en-US" sz="2800" dirty="0">
                <a:solidFill>
                  <a:schemeClr val="tx1"/>
                </a:solidFill>
              </a:rPr>
              <a:t>Management</a:t>
            </a:r>
          </a:p>
          <a:p>
            <a:pPr>
              <a:tabLst>
                <a:tab pos="8686800" algn="r"/>
              </a:tabLst>
            </a:pPr>
            <a:r>
              <a:rPr lang="en-US" sz="2800" dirty="0">
                <a:solidFill>
                  <a:schemeClr val="tx1"/>
                </a:solidFill>
              </a:rPr>
              <a:t>Tools</a:t>
            </a:r>
          </a:p>
          <a:p>
            <a:pPr>
              <a:tabLst>
                <a:tab pos="8686800" algn="r"/>
              </a:tabLst>
            </a:pPr>
            <a:r>
              <a:rPr lang="en-US" sz="2800" dirty="0">
                <a:solidFill>
                  <a:schemeClr val="tx1"/>
                </a:solidFill>
              </a:rPr>
              <a:t>Summary</a:t>
            </a:r>
          </a:p>
          <a:p>
            <a:pPr marL="0" indent="0">
              <a:buNone/>
              <a:tabLst>
                <a:tab pos="8686800" algn="r"/>
              </a:tabLst>
            </a:pPr>
            <a:endParaRPr lang="en-US" sz="1800" u="sng" dirty="0"/>
          </a:p>
        </p:txBody>
      </p:sp>
    </p:spTree>
    <p:extLst>
      <p:ext uri="{BB962C8B-B14F-4D97-AF65-F5344CB8AC3E}">
        <p14:creationId xmlns:p14="http://schemas.microsoft.com/office/powerpoint/2010/main" val="5188642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59792"/>
            <a:ext cx="11653521" cy="1075884"/>
          </a:xfrm>
        </p:spPr>
        <p:txBody>
          <a:bodyPr/>
          <a:lstStyle/>
          <a:p>
            <a:r>
              <a:rPr lang="en-US" dirty="0">
                <a:solidFill>
                  <a:srgbClr val="0072C6"/>
                </a:solidFill>
              </a:rPr>
              <a:t>Azure DocumentDB basics</a:t>
            </a:r>
          </a:p>
        </p:txBody>
      </p:sp>
      <p:sp>
        <p:nvSpPr>
          <p:cNvPr id="3" name="Content Placeholder 2"/>
          <p:cNvSpPr>
            <a:spLocks noGrp="1"/>
          </p:cNvSpPr>
          <p:nvPr>
            <p:ph type="body" sz="quarter" idx="11"/>
          </p:nvPr>
        </p:nvSpPr>
        <p:spPr>
          <a:xfrm>
            <a:off x="6426200" y="1469078"/>
            <a:ext cx="5496562" cy="4949771"/>
          </a:xfrm>
          <a:prstGeom prst="rect">
            <a:avLst/>
          </a:prstGeom>
        </p:spPr>
        <p:txBody>
          <a:bodyPr>
            <a:noAutofit/>
          </a:bodyPr>
          <a:lstStyle/>
          <a:p>
            <a:pPr marL="0" indent="0">
              <a:spcBef>
                <a:spcPts val="600"/>
              </a:spcBef>
              <a:buNone/>
            </a:pPr>
            <a:r>
              <a:rPr lang="en-US" sz="2400" dirty="0">
                <a:latin typeface="+mn-lt"/>
              </a:rPr>
              <a:t>Resource model</a:t>
            </a:r>
          </a:p>
          <a:p>
            <a:pPr marL="708660" indent="-342900">
              <a:spcBef>
                <a:spcPts val="600"/>
              </a:spcBef>
              <a:buFont typeface="Arial"/>
              <a:buChar char="•"/>
            </a:pPr>
            <a:r>
              <a:rPr lang="en-US" sz="1600" dirty="0">
                <a:latin typeface="+mn-lt"/>
              </a:rPr>
              <a:t>Entities addressable by logical Uniform Resource Identifier (URI)</a:t>
            </a:r>
          </a:p>
          <a:p>
            <a:pPr marL="708660" indent="-342900">
              <a:spcBef>
                <a:spcPts val="600"/>
              </a:spcBef>
              <a:buFont typeface="Arial"/>
              <a:buChar char="•"/>
            </a:pPr>
            <a:r>
              <a:rPr lang="en-US" sz="1600" dirty="0">
                <a:latin typeface="+mn-lt"/>
              </a:rPr>
              <a:t>Partitioned for scale out </a:t>
            </a:r>
          </a:p>
          <a:p>
            <a:pPr marL="708660" indent="-342900">
              <a:spcBef>
                <a:spcPts val="600"/>
              </a:spcBef>
              <a:buFont typeface="Arial"/>
              <a:buChar char="•"/>
            </a:pPr>
            <a:r>
              <a:rPr lang="en-US" sz="1600" dirty="0">
                <a:latin typeface="+mn-lt"/>
              </a:rPr>
              <a:t>Replicated for high availability</a:t>
            </a:r>
          </a:p>
          <a:p>
            <a:pPr marL="708660" indent="-342900">
              <a:spcBef>
                <a:spcPts val="600"/>
              </a:spcBef>
              <a:buFont typeface="Arial"/>
              <a:buChar char="•"/>
            </a:pPr>
            <a:r>
              <a:rPr lang="en-US" sz="1600" dirty="0">
                <a:latin typeface="+mn-lt"/>
              </a:rPr>
              <a:t>Entities represented as JSON</a:t>
            </a:r>
          </a:p>
          <a:p>
            <a:pPr marL="708660" indent="-342900">
              <a:spcBef>
                <a:spcPts val="600"/>
              </a:spcBef>
              <a:buFont typeface="Arial"/>
              <a:buChar char="•"/>
            </a:pPr>
            <a:r>
              <a:rPr lang="en-US" sz="1600" dirty="0">
                <a:latin typeface="+mn-lt"/>
              </a:rPr>
              <a:t>Accounts scale out by moving a slider</a:t>
            </a:r>
          </a:p>
          <a:p>
            <a:pPr marL="0" indent="0">
              <a:spcBef>
                <a:spcPts val="600"/>
              </a:spcBef>
              <a:buClr>
                <a:srgbClr val="FFFFFF"/>
              </a:buClr>
              <a:buNone/>
            </a:pPr>
            <a:r>
              <a:rPr lang="en-US" sz="2400" dirty="0">
                <a:latin typeface="+mn-lt"/>
              </a:rPr>
              <a:t>Interaction model</a:t>
            </a:r>
          </a:p>
          <a:p>
            <a:pPr marL="708660" indent="-342900">
              <a:spcBef>
                <a:spcPts val="600"/>
              </a:spcBef>
              <a:buFont typeface="Arial"/>
              <a:buChar char="•"/>
            </a:pPr>
            <a:r>
              <a:rPr lang="en-US" sz="1600" dirty="0">
                <a:latin typeface="+mn-lt"/>
              </a:rPr>
              <a:t>RESTful interaction over HTTPS</a:t>
            </a:r>
          </a:p>
          <a:p>
            <a:pPr marL="708660" indent="-342900">
              <a:spcBef>
                <a:spcPts val="600"/>
              </a:spcBef>
              <a:buFont typeface="Arial"/>
              <a:buChar char="•"/>
            </a:pPr>
            <a:r>
              <a:rPr lang="en-US" sz="1600" dirty="0">
                <a:latin typeface="+mn-lt"/>
              </a:rPr>
              <a:t>HTTPS and TCP connectivity</a:t>
            </a:r>
          </a:p>
          <a:p>
            <a:pPr marL="708660" indent="-342900">
              <a:spcBef>
                <a:spcPts val="600"/>
              </a:spcBef>
              <a:buFont typeface="Arial"/>
              <a:buChar char="•"/>
            </a:pPr>
            <a:r>
              <a:rPr lang="en-US" sz="1600" dirty="0">
                <a:latin typeface="+mn-lt"/>
              </a:rPr>
              <a:t>Standard HTTPS verbs and semantics</a:t>
            </a:r>
          </a:p>
          <a:p>
            <a:pPr marL="0" indent="0">
              <a:spcBef>
                <a:spcPts val="600"/>
              </a:spcBef>
              <a:buClr>
                <a:srgbClr val="FFFFFF"/>
              </a:buClr>
              <a:buNone/>
            </a:pPr>
            <a:r>
              <a:rPr lang="en-US" sz="2400" dirty="0">
                <a:latin typeface="+mn-lt"/>
              </a:rPr>
              <a:t>Development</a:t>
            </a:r>
          </a:p>
          <a:p>
            <a:pPr marL="708660" lvl="0" indent="-342900">
              <a:spcBef>
                <a:spcPts val="600"/>
              </a:spcBef>
              <a:buClr>
                <a:srgbClr val="494949"/>
              </a:buClr>
              <a:buFont typeface="Arial"/>
              <a:buChar char="•"/>
            </a:pPr>
            <a:r>
              <a:rPr lang="en-US" sz="1600" dirty="0">
                <a:solidFill>
                  <a:srgbClr val="494949"/>
                </a:solidFill>
                <a:latin typeface="Segoe UI"/>
              </a:rPr>
              <a:t>.NET, Node.js, Python, Java, and JavaScript clients</a:t>
            </a:r>
          </a:p>
          <a:p>
            <a:pPr marL="708660" lvl="0" indent="-342900">
              <a:spcBef>
                <a:spcPts val="600"/>
              </a:spcBef>
              <a:buClr>
                <a:srgbClr val="494949"/>
              </a:buClr>
              <a:buFont typeface="Arial"/>
              <a:buChar char="•"/>
            </a:pPr>
            <a:r>
              <a:rPr lang="en-US" sz="1600" dirty="0">
                <a:solidFill>
                  <a:srgbClr val="494949"/>
                </a:solidFill>
                <a:latin typeface="Segoe UI"/>
              </a:rPr>
              <a:t>SQL for query expression, .NET LINQ</a:t>
            </a:r>
          </a:p>
          <a:p>
            <a:pPr marL="708660" lvl="0" indent="-342900">
              <a:spcBef>
                <a:spcPts val="600"/>
              </a:spcBef>
              <a:buClr>
                <a:srgbClr val="494949"/>
              </a:buClr>
              <a:buFont typeface="Arial"/>
              <a:buChar char="•"/>
            </a:pPr>
            <a:r>
              <a:rPr lang="en-US" sz="1600" dirty="0">
                <a:solidFill>
                  <a:srgbClr val="494949"/>
                </a:solidFill>
                <a:latin typeface="Segoe UI"/>
              </a:rPr>
              <a:t>JavaScript for server-side app logic</a:t>
            </a:r>
          </a:p>
        </p:txBody>
      </p:sp>
      <p:grpSp>
        <p:nvGrpSpPr>
          <p:cNvPr id="41" name="Group 40"/>
          <p:cNvGrpSpPr/>
          <p:nvPr/>
        </p:nvGrpSpPr>
        <p:grpSpPr>
          <a:xfrm>
            <a:off x="269241" y="1752650"/>
            <a:ext cx="6129018" cy="3838062"/>
            <a:chOff x="269241" y="1981259"/>
            <a:chExt cx="6129018" cy="3838062"/>
          </a:xfrm>
        </p:grpSpPr>
        <p:sp>
          <p:nvSpPr>
            <p:cNvPr id="10" name="TextBox 9"/>
            <p:cNvSpPr txBox="1"/>
            <p:nvPr/>
          </p:nvSpPr>
          <p:spPr>
            <a:xfrm>
              <a:off x="269241" y="1981259"/>
              <a:ext cx="1347892" cy="791333"/>
            </a:xfrm>
            <a:prstGeom prst="rect">
              <a:avLst/>
            </a:prstGeom>
            <a:noFill/>
          </p:spPr>
          <p:txBody>
            <a:bodyPr wrap="square" lIns="179285" tIns="143428" rIns="179285" bIns="143428" rtlCol="0" anchor="b">
              <a:spAutoFit/>
            </a:bodyPr>
            <a:lstStyle/>
            <a:p>
              <a:pPr defTabSz="914367">
                <a:lnSpc>
                  <a:spcPct val="90000"/>
                </a:lnSpc>
                <a:spcAft>
                  <a:spcPts val="588"/>
                </a:spcAft>
              </a:pPr>
              <a:r>
                <a:rPr lang="en-US" sz="1200" dirty="0">
                  <a:solidFill>
                    <a:srgbClr val="494949"/>
                  </a:solidFill>
                </a:rPr>
                <a:t>Azure </a:t>
              </a:r>
              <a:br>
                <a:rPr lang="en-US" sz="1200" dirty="0">
                  <a:solidFill>
                    <a:srgbClr val="494949"/>
                  </a:solidFill>
                </a:rPr>
              </a:br>
              <a:r>
                <a:rPr lang="en-US" sz="1200" dirty="0">
                  <a:solidFill>
                    <a:srgbClr val="494949"/>
                  </a:solidFill>
                </a:rPr>
                <a:t>DocumentDB </a:t>
              </a:r>
              <a:br>
                <a:rPr lang="en-US" sz="1200" dirty="0">
                  <a:solidFill>
                    <a:srgbClr val="494949"/>
                  </a:solidFill>
                </a:rPr>
              </a:br>
              <a:r>
                <a:rPr lang="en-US" sz="1200" dirty="0">
                  <a:solidFill>
                    <a:srgbClr val="494949"/>
                  </a:solidFill>
                </a:rPr>
                <a:t>account</a:t>
              </a:r>
            </a:p>
          </p:txBody>
        </p:sp>
        <p:grpSp>
          <p:nvGrpSpPr>
            <p:cNvPr id="26" name="Group 25"/>
            <p:cNvGrpSpPr/>
            <p:nvPr/>
          </p:nvGrpSpPr>
          <p:grpSpPr>
            <a:xfrm>
              <a:off x="447980" y="2881997"/>
              <a:ext cx="915153" cy="213252"/>
              <a:chOff x="1057580" y="1798264"/>
              <a:chExt cx="915153" cy="213252"/>
            </a:xfrm>
          </p:grpSpPr>
          <p:sp>
            <p:nvSpPr>
              <p:cNvPr id="9" name="Freeform 131"/>
              <p:cNvSpPr>
                <a:spLocks noEditPoints="1"/>
              </p:cNvSpPr>
              <p:nvPr/>
            </p:nvSpPr>
            <p:spPr bwMode="black">
              <a:xfrm>
                <a:off x="1057580" y="1798264"/>
                <a:ext cx="361970" cy="213252"/>
              </a:xfrm>
              <a:custGeom>
                <a:avLst/>
                <a:gdLst>
                  <a:gd name="T0" fmla="*/ 63 w 78"/>
                  <a:gd name="T1" fmla="*/ 46 h 46"/>
                  <a:gd name="T2" fmla="*/ 15 w 78"/>
                  <a:gd name="T3" fmla="*/ 46 h 46"/>
                  <a:gd name="T4" fmla="*/ 15 w 78"/>
                  <a:gd name="T5" fmla="*/ 37 h 46"/>
                  <a:gd name="T6" fmla="*/ 63 w 78"/>
                  <a:gd name="T7" fmla="*/ 37 h 46"/>
                  <a:gd name="T8" fmla="*/ 63 w 78"/>
                  <a:gd name="T9" fmla="*/ 46 h 46"/>
                  <a:gd name="T10" fmla="*/ 70 w 78"/>
                  <a:gd name="T11" fmla="*/ 0 h 46"/>
                  <a:gd name="T12" fmla="*/ 15 w 78"/>
                  <a:gd name="T13" fmla="*/ 0 h 46"/>
                  <a:gd name="T14" fmla="*/ 15 w 78"/>
                  <a:gd name="T15" fmla="*/ 9 h 46"/>
                  <a:gd name="T16" fmla="*/ 70 w 78"/>
                  <a:gd name="T17" fmla="*/ 9 h 46"/>
                  <a:gd name="T18" fmla="*/ 70 w 78"/>
                  <a:gd name="T19" fmla="*/ 0 h 46"/>
                  <a:gd name="T20" fmla="*/ 78 w 78"/>
                  <a:gd name="T21" fmla="*/ 18 h 46"/>
                  <a:gd name="T22" fmla="*/ 15 w 78"/>
                  <a:gd name="T23" fmla="*/ 18 h 46"/>
                  <a:gd name="T24" fmla="*/ 15 w 78"/>
                  <a:gd name="T25" fmla="*/ 28 h 46"/>
                  <a:gd name="T26" fmla="*/ 78 w 78"/>
                  <a:gd name="T27" fmla="*/ 28 h 46"/>
                  <a:gd name="T28" fmla="*/ 78 w 78"/>
                  <a:gd name="T29" fmla="*/ 18 h 46"/>
                  <a:gd name="T30" fmla="*/ 4 w 78"/>
                  <a:gd name="T31" fmla="*/ 9 h 46"/>
                  <a:gd name="T32" fmla="*/ 9 w 78"/>
                  <a:gd name="T33" fmla="*/ 4 h 46"/>
                  <a:gd name="T34" fmla="*/ 4 w 78"/>
                  <a:gd name="T35" fmla="*/ 0 h 46"/>
                  <a:gd name="T36" fmla="*/ 0 w 78"/>
                  <a:gd name="T37" fmla="*/ 4 h 46"/>
                  <a:gd name="T38" fmla="*/ 4 w 78"/>
                  <a:gd name="T39" fmla="*/ 9 h 46"/>
                  <a:gd name="T40" fmla="*/ 4 w 78"/>
                  <a:gd name="T41" fmla="*/ 18 h 46"/>
                  <a:gd name="T42" fmla="*/ 0 w 78"/>
                  <a:gd name="T43" fmla="*/ 23 h 46"/>
                  <a:gd name="T44" fmla="*/ 4 w 78"/>
                  <a:gd name="T45" fmla="*/ 28 h 46"/>
                  <a:gd name="T46" fmla="*/ 9 w 78"/>
                  <a:gd name="T47" fmla="*/ 23 h 46"/>
                  <a:gd name="T48" fmla="*/ 4 w 78"/>
                  <a:gd name="T49" fmla="*/ 18 h 46"/>
                  <a:gd name="T50" fmla="*/ 4 w 78"/>
                  <a:gd name="T51" fmla="*/ 37 h 46"/>
                  <a:gd name="T52" fmla="*/ 0 w 78"/>
                  <a:gd name="T53" fmla="*/ 41 h 46"/>
                  <a:gd name="T54" fmla="*/ 4 w 78"/>
                  <a:gd name="T55" fmla="*/ 46 h 46"/>
                  <a:gd name="T56" fmla="*/ 9 w 78"/>
                  <a:gd name="T57" fmla="*/ 41 h 46"/>
                  <a:gd name="T58" fmla="*/ 4 w 78"/>
                  <a:gd name="T59"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46">
                    <a:moveTo>
                      <a:pt x="63" y="46"/>
                    </a:moveTo>
                    <a:cubicBezTo>
                      <a:pt x="15" y="46"/>
                      <a:pt x="15" y="46"/>
                      <a:pt x="15" y="46"/>
                    </a:cubicBezTo>
                    <a:cubicBezTo>
                      <a:pt x="15" y="37"/>
                      <a:pt x="15" y="37"/>
                      <a:pt x="15" y="37"/>
                    </a:cubicBezTo>
                    <a:cubicBezTo>
                      <a:pt x="63" y="37"/>
                      <a:pt x="63" y="37"/>
                      <a:pt x="63" y="37"/>
                    </a:cubicBezTo>
                    <a:lnTo>
                      <a:pt x="63" y="46"/>
                    </a:lnTo>
                    <a:close/>
                    <a:moveTo>
                      <a:pt x="70" y="0"/>
                    </a:moveTo>
                    <a:cubicBezTo>
                      <a:pt x="15" y="0"/>
                      <a:pt x="15" y="0"/>
                      <a:pt x="15" y="0"/>
                    </a:cubicBezTo>
                    <a:cubicBezTo>
                      <a:pt x="15" y="9"/>
                      <a:pt x="15" y="9"/>
                      <a:pt x="15" y="9"/>
                    </a:cubicBezTo>
                    <a:cubicBezTo>
                      <a:pt x="70" y="9"/>
                      <a:pt x="70" y="9"/>
                      <a:pt x="70" y="9"/>
                    </a:cubicBezTo>
                    <a:lnTo>
                      <a:pt x="70" y="0"/>
                    </a:lnTo>
                    <a:close/>
                    <a:moveTo>
                      <a:pt x="78" y="18"/>
                    </a:moveTo>
                    <a:cubicBezTo>
                      <a:pt x="15" y="18"/>
                      <a:pt x="15" y="18"/>
                      <a:pt x="15" y="18"/>
                    </a:cubicBezTo>
                    <a:cubicBezTo>
                      <a:pt x="15" y="28"/>
                      <a:pt x="15" y="28"/>
                      <a:pt x="15" y="28"/>
                    </a:cubicBezTo>
                    <a:cubicBezTo>
                      <a:pt x="78" y="28"/>
                      <a:pt x="78" y="28"/>
                      <a:pt x="78" y="28"/>
                    </a:cubicBezTo>
                    <a:lnTo>
                      <a:pt x="78" y="18"/>
                    </a:lnTo>
                    <a:close/>
                    <a:moveTo>
                      <a:pt x="4" y="9"/>
                    </a:moveTo>
                    <a:cubicBezTo>
                      <a:pt x="7" y="9"/>
                      <a:pt x="9" y="7"/>
                      <a:pt x="9" y="4"/>
                    </a:cubicBezTo>
                    <a:cubicBezTo>
                      <a:pt x="9" y="2"/>
                      <a:pt x="7" y="0"/>
                      <a:pt x="4" y="0"/>
                    </a:cubicBezTo>
                    <a:cubicBezTo>
                      <a:pt x="2" y="0"/>
                      <a:pt x="0" y="2"/>
                      <a:pt x="0" y="4"/>
                    </a:cubicBezTo>
                    <a:cubicBezTo>
                      <a:pt x="0" y="7"/>
                      <a:pt x="2" y="9"/>
                      <a:pt x="4" y="9"/>
                    </a:cubicBezTo>
                    <a:moveTo>
                      <a:pt x="4" y="18"/>
                    </a:moveTo>
                    <a:cubicBezTo>
                      <a:pt x="2" y="18"/>
                      <a:pt x="0" y="20"/>
                      <a:pt x="0" y="23"/>
                    </a:cubicBezTo>
                    <a:cubicBezTo>
                      <a:pt x="0" y="26"/>
                      <a:pt x="2" y="28"/>
                      <a:pt x="4" y="28"/>
                    </a:cubicBezTo>
                    <a:cubicBezTo>
                      <a:pt x="7" y="28"/>
                      <a:pt x="9" y="26"/>
                      <a:pt x="9" y="23"/>
                    </a:cubicBezTo>
                    <a:cubicBezTo>
                      <a:pt x="9" y="20"/>
                      <a:pt x="7" y="18"/>
                      <a:pt x="4" y="18"/>
                    </a:cubicBezTo>
                    <a:moveTo>
                      <a:pt x="4" y="37"/>
                    </a:moveTo>
                    <a:cubicBezTo>
                      <a:pt x="2" y="37"/>
                      <a:pt x="0" y="39"/>
                      <a:pt x="0" y="41"/>
                    </a:cubicBezTo>
                    <a:cubicBezTo>
                      <a:pt x="0" y="44"/>
                      <a:pt x="2" y="46"/>
                      <a:pt x="4" y="46"/>
                    </a:cubicBezTo>
                    <a:cubicBezTo>
                      <a:pt x="7" y="46"/>
                      <a:pt x="9" y="44"/>
                      <a:pt x="9" y="41"/>
                    </a:cubicBezTo>
                    <a:cubicBezTo>
                      <a:pt x="9" y="39"/>
                      <a:pt x="7" y="37"/>
                      <a:pt x="4" y="37"/>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494949"/>
                  </a:solidFill>
                </a:endParaRPr>
              </a:p>
            </p:txBody>
          </p:sp>
          <p:cxnSp>
            <p:nvCxnSpPr>
              <p:cNvPr id="12" name="Straight Connector 11"/>
              <p:cNvCxnSpPr/>
              <p:nvPr/>
            </p:nvCxnSpPr>
            <p:spPr>
              <a:xfrm>
                <a:off x="1493047" y="1863029"/>
                <a:ext cx="479686"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1319688" y="2316735"/>
              <a:ext cx="1057327" cy="455857"/>
            </a:xfrm>
            <a:prstGeom prst="rect">
              <a:avLst/>
            </a:prstGeom>
            <a:noFill/>
          </p:spPr>
          <p:txBody>
            <a:bodyPr wrap="none" lIns="179285" tIns="143428" rIns="179285" bIns="143428" rtlCol="0" anchor="b">
              <a:spAutoFit/>
            </a:bodyPr>
            <a:lstStyle/>
            <a:p>
              <a:pPr defTabSz="914367">
                <a:lnSpc>
                  <a:spcPct val="90000"/>
                </a:lnSpc>
                <a:spcAft>
                  <a:spcPts val="588"/>
                </a:spcAft>
              </a:pPr>
              <a:r>
                <a:rPr lang="en-US" sz="1200" dirty="0">
                  <a:solidFill>
                    <a:srgbClr val="494949"/>
                  </a:solidFill>
                </a:rPr>
                <a:t>Databases</a:t>
              </a:r>
            </a:p>
          </p:txBody>
        </p:sp>
        <p:cxnSp>
          <p:nvCxnSpPr>
            <p:cNvPr id="25" name="Straight Connector 24"/>
            <p:cNvCxnSpPr/>
            <p:nvPr/>
          </p:nvCxnSpPr>
          <p:spPr>
            <a:xfrm>
              <a:off x="1566727" y="319176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560003" y="39129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1959883" y="3852429"/>
              <a:ext cx="157617" cy="433446"/>
            </a:xfrm>
            <a:prstGeom prst="rect">
              <a:avLst/>
            </a:prstGeom>
            <a:noFill/>
            <a:ln>
              <a:noFill/>
            </a:ln>
          </p:spPr>
        </p:pic>
        <p:pic>
          <p:nvPicPr>
            <p:cNvPr id="34" name="Picture 6" descr="\\MAGNUM\Projects\Microsoft\Cloud Power FY12\Design\ICONS_PNG\Flexible_Workspace.png"/>
            <p:cNvPicPr>
              <a:picLocks noChangeAspect="1" noChangeArrowheads="1"/>
            </p:cNvPicPr>
            <p:nvPr/>
          </p:nvPicPr>
          <p:blipFill>
            <a:blip r:embed="rId3" cstate="print">
              <a:lum bright="100000"/>
            </a:blip>
            <a:srcRect r="63636"/>
            <a:stretch>
              <a:fillRect/>
            </a:stretch>
          </p:blipFill>
          <p:spPr bwMode="auto">
            <a:xfrm flipH="1">
              <a:off x="2042047" y="4001833"/>
              <a:ext cx="157617" cy="433446"/>
            </a:xfrm>
            <a:prstGeom prst="rect">
              <a:avLst/>
            </a:prstGeom>
            <a:noFill/>
            <a:ln>
              <a:noFill/>
            </a:ln>
          </p:spPr>
        </p:pic>
        <p:cxnSp>
          <p:nvCxnSpPr>
            <p:cNvPr id="35" name="Straight Connector 34"/>
            <p:cNvCxnSpPr/>
            <p:nvPr/>
          </p:nvCxnSpPr>
          <p:spPr>
            <a:xfrm>
              <a:off x="1948408" y="422409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41684" y="494527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589392" y="3323878"/>
              <a:ext cx="671526" cy="430722"/>
            </a:xfrm>
            <a:prstGeom prst="rect">
              <a:avLst/>
            </a:prstGeom>
            <a:noFill/>
          </p:spPr>
          <p:txBody>
            <a:bodyPr wrap="none" lIns="179285" tIns="143428" rIns="179285" bIns="143428" rtlCol="0">
              <a:spAutoFit/>
            </a:bodyPr>
            <a:lstStyle/>
            <a:p>
              <a:pPr defTabSz="914367">
                <a:lnSpc>
                  <a:spcPct val="90000"/>
                </a:lnSpc>
                <a:spcAft>
                  <a:spcPts val="588"/>
                </a:spcAft>
              </a:pPr>
              <a:r>
                <a:rPr lang="en-US" sz="1000" dirty="0">
                  <a:solidFill>
                    <a:srgbClr val="494949"/>
                  </a:solidFill>
                </a:rPr>
                <a:t>Users</a:t>
              </a:r>
            </a:p>
          </p:txBody>
        </p:sp>
        <p:sp>
          <p:nvSpPr>
            <p:cNvPr id="40" name="TextBox 39"/>
            <p:cNvSpPr txBox="1"/>
            <p:nvPr/>
          </p:nvSpPr>
          <p:spPr>
            <a:xfrm>
              <a:off x="1893968" y="4363816"/>
              <a:ext cx="1024062" cy="430722"/>
            </a:xfrm>
            <a:prstGeom prst="rect">
              <a:avLst/>
            </a:prstGeom>
            <a:noFill/>
          </p:spPr>
          <p:txBody>
            <a:bodyPr wrap="none" lIns="179285" tIns="143428" rIns="179285" bIns="143428" rtlCol="0">
              <a:spAutoFit/>
            </a:bodyPr>
            <a:lstStyle/>
            <a:p>
              <a:pPr defTabSz="914367">
                <a:lnSpc>
                  <a:spcPct val="90000"/>
                </a:lnSpc>
                <a:spcAft>
                  <a:spcPts val="588"/>
                </a:spcAft>
              </a:pPr>
              <a:r>
                <a:rPr lang="en-US" sz="1000" dirty="0">
                  <a:solidFill>
                    <a:srgbClr val="494949"/>
                  </a:solidFill>
                </a:rPr>
                <a:t>Permissions</a:t>
              </a:r>
            </a:p>
          </p:txBody>
        </p:sp>
        <p:cxnSp>
          <p:nvCxnSpPr>
            <p:cNvPr id="42" name="Straight Connector 41"/>
            <p:cNvCxnSpPr/>
            <p:nvPr/>
          </p:nvCxnSpPr>
          <p:spPr>
            <a:xfrm>
              <a:off x="2187666" y="2959006"/>
              <a:ext cx="572467"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384396" y="2946762"/>
              <a:ext cx="57799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549517" y="2946762"/>
              <a:ext cx="61514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222062" y="2796437"/>
              <a:ext cx="527079" cy="506901"/>
            </a:xfrm>
            <a:prstGeom prst="rect">
              <a:avLst/>
            </a:prstGeom>
            <a:noFill/>
          </p:spPr>
          <p:txBody>
            <a:bodyPr wrap="none" lIns="179285" tIns="143428" rIns="179285" bIns="143428" rtlCol="0">
              <a:spAutoFit/>
            </a:bodyPr>
            <a:lstStyle/>
            <a:p>
              <a:pPr defTabSz="914367">
                <a:lnSpc>
                  <a:spcPct val="90000"/>
                </a:lnSpc>
              </a:pPr>
              <a:r>
                <a:rPr lang="en-US" sz="784" dirty="0">
                  <a:solidFill>
                    <a:srgbClr val="0072C6"/>
                  </a:solidFill>
                  <a:latin typeface="Consolas" panose="020B0609020204030204" pitchFamily="49" charset="0"/>
                  <a:cs typeface="Consolas" panose="020B0609020204030204" pitchFamily="49" charset="0"/>
                </a:rPr>
                <a:t>101</a:t>
              </a:r>
            </a:p>
            <a:p>
              <a:pPr defTabSz="914367">
                <a:lnSpc>
                  <a:spcPct val="90000"/>
                </a:lnSpc>
              </a:pPr>
              <a:r>
                <a:rPr lang="en-US" sz="784" dirty="0">
                  <a:solidFill>
                    <a:srgbClr val="0072C6"/>
                  </a:solidFill>
                  <a:latin typeface="Consolas" panose="020B0609020204030204" pitchFamily="49" charset="0"/>
                  <a:cs typeface="Consolas" panose="020B0609020204030204" pitchFamily="49" charset="0"/>
                </a:rPr>
                <a:t>010</a:t>
              </a:r>
            </a:p>
          </p:txBody>
        </p:sp>
        <p:pic>
          <p:nvPicPr>
            <p:cNvPr id="22" name="Picture 21"/>
            <p:cNvPicPr>
              <a:picLocks noChangeAspect="1"/>
            </p:cNvPicPr>
            <p:nvPr/>
          </p:nvPicPr>
          <p:blipFill>
            <a:blip r:embed="rId4"/>
            <a:stretch>
              <a:fillRect/>
            </a:stretch>
          </p:blipFill>
          <p:spPr>
            <a:xfrm>
              <a:off x="5283350" y="2807345"/>
              <a:ext cx="344001" cy="393144"/>
            </a:xfrm>
            <a:prstGeom prst="rect">
              <a:avLst/>
            </a:prstGeom>
          </p:spPr>
        </p:pic>
        <p:sp>
          <p:nvSpPr>
            <p:cNvPr id="62" name="TextBox 61"/>
            <p:cNvSpPr txBox="1"/>
            <p:nvPr/>
          </p:nvSpPr>
          <p:spPr>
            <a:xfrm>
              <a:off x="4925501" y="2316735"/>
              <a:ext cx="1219229" cy="455857"/>
            </a:xfrm>
            <a:prstGeom prst="rect">
              <a:avLst/>
            </a:prstGeom>
            <a:noFill/>
          </p:spPr>
          <p:txBody>
            <a:bodyPr wrap="none" lIns="179285" tIns="143428" rIns="179285" bIns="143428" rtlCol="0" anchor="b">
              <a:spAutoFit/>
            </a:bodyPr>
            <a:lstStyle/>
            <a:p>
              <a:pPr defTabSz="914367">
                <a:lnSpc>
                  <a:spcPct val="90000"/>
                </a:lnSpc>
                <a:spcAft>
                  <a:spcPts val="588"/>
                </a:spcAft>
              </a:pPr>
              <a:r>
                <a:rPr lang="en-US" sz="1200" dirty="0">
                  <a:solidFill>
                    <a:srgbClr val="494949"/>
                  </a:solidFill>
                </a:rPr>
                <a:t>Attachments</a:t>
              </a:r>
            </a:p>
          </p:txBody>
        </p:sp>
        <p:sp>
          <p:nvSpPr>
            <p:cNvPr id="76" name="TextBox 75"/>
            <p:cNvSpPr txBox="1"/>
            <p:nvPr/>
          </p:nvSpPr>
          <p:spPr>
            <a:xfrm>
              <a:off x="4485274" y="3730764"/>
              <a:ext cx="1912985" cy="535879"/>
            </a:xfrm>
            <a:prstGeom prst="rect">
              <a:avLst/>
            </a:prstGeom>
            <a:noFill/>
          </p:spPr>
          <p:txBody>
            <a:bodyPr wrap="square" lIns="179285" tIns="143428" rIns="179285" bIns="143428" rtlCol="0">
              <a:spAutoFit/>
            </a:bodyPr>
            <a:lstStyle/>
            <a:p>
              <a:pPr defTabSz="914367"/>
              <a:endParaRPr lang="en-US" sz="400" b="1" dirty="0">
                <a:solidFill>
                  <a:srgbClr val="0072C6"/>
                </a:solidFill>
              </a:endParaRPr>
            </a:p>
            <a:p>
              <a:pPr defTabSz="914367"/>
              <a:r>
                <a:rPr lang="en-US" sz="1200" b="1" dirty="0">
                  <a:solidFill>
                    <a:srgbClr val="0072C6"/>
                  </a:solidFill>
                </a:rPr>
                <a:t>Your documents here</a:t>
              </a:r>
            </a:p>
          </p:txBody>
        </p:sp>
        <p:sp>
          <p:nvSpPr>
            <p:cNvPr id="82" name="Rectangle 81"/>
            <p:cNvSpPr/>
            <p:nvPr/>
          </p:nvSpPr>
          <p:spPr bwMode="auto">
            <a:xfrm>
              <a:off x="4105807" y="3095249"/>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494949"/>
                </a:solidFill>
                <a:ea typeface="Segoe UI" pitchFamily="34" charset="0"/>
                <a:cs typeface="Segoe UI" pitchFamily="34" charset="0"/>
              </a:endParaRPr>
            </a:p>
          </p:txBody>
        </p:sp>
        <p:sp>
          <p:nvSpPr>
            <p:cNvPr id="8" name="AutoShape 3"/>
            <p:cNvSpPr>
              <a:spLocks noChangeAspect="1" noChangeArrowheads="1" noTextEdit="1"/>
            </p:cNvSpPr>
            <p:nvPr/>
          </p:nvSpPr>
          <p:spPr bwMode="auto">
            <a:xfrm>
              <a:off x="1518998" y="2768428"/>
              <a:ext cx="345984" cy="34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11" name="Freeform 5"/>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13" name="Freeform 6"/>
            <p:cNvSpPr>
              <a:spLocks/>
            </p:cNvSpPr>
            <p:nvPr/>
          </p:nvSpPr>
          <p:spPr bwMode="auto">
            <a:xfrm>
              <a:off x="1527275" y="2823731"/>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14" name="Oval 7"/>
            <p:cNvSpPr>
              <a:spLocks noChangeArrowheads="1"/>
            </p:cNvSpPr>
            <p:nvPr/>
          </p:nvSpPr>
          <p:spPr bwMode="auto">
            <a:xfrm>
              <a:off x="1527275" y="2772576"/>
              <a:ext cx="329430" cy="91250"/>
            </a:xfrm>
            <a:prstGeom prst="ellipse">
              <a:avLst/>
            </a:pr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18" name="Oval 8"/>
            <p:cNvSpPr>
              <a:spLocks noChangeArrowheads="1"/>
            </p:cNvSpPr>
            <p:nvPr/>
          </p:nvSpPr>
          <p:spPr bwMode="auto">
            <a:xfrm>
              <a:off x="1527275" y="2772576"/>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79" name="AutoShape 3"/>
            <p:cNvSpPr>
              <a:spLocks noChangeAspect="1" noChangeArrowheads="1" noTextEdit="1"/>
            </p:cNvSpPr>
            <p:nvPr/>
          </p:nvSpPr>
          <p:spPr bwMode="auto">
            <a:xfrm>
              <a:off x="1777054" y="2891071"/>
              <a:ext cx="345984" cy="340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81" name="Freeform 5"/>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path>
              </a:pathLst>
            </a:cu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83" name="Freeform 6"/>
            <p:cNvSpPr>
              <a:spLocks/>
            </p:cNvSpPr>
            <p:nvPr/>
          </p:nvSpPr>
          <p:spPr bwMode="auto">
            <a:xfrm>
              <a:off x="1785331" y="2946374"/>
              <a:ext cx="329430" cy="280662"/>
            </a:xfrm>
            <a:custGeom>
              <a:avLst/>
              <a:gdLst>
                <a:gd name="T0" fmla="*/ 62 w 123"/>
                <a:gd name="T1" fmla="*/ 126 h 126"/>
                <a:gd name="T2" fmla="*/ 123 w 123"/>
                <a:gd name="T3" fmla="*/ 105 h 126"/>
                <a:gd name="T4" fmla="*/ 123 w 123"/>
                <a:gd name="T5" fmla="*/ 0 h 126"/>
                <a:gd name="T6" fmla="*/ 0 w 123"/>
                <a:gd name="T7" fmla="*/ 0 h 126"/>
                <a:gd name="T8" fmla="*/ 0 w 123"/>
                <a:gd name="T9" fmla="*/ 105 h 126"/>
                <a:gd name="T10" fmla="*/ 62 w 123"/>
                <a:gd name="T11" fmla="*/ 126 h 126"/>
              </a:gdLst>
              <a:ahLst/>
              <a:cxnLst>
                <a:cxn ang="0">
                  <a:pos x="T0" y="T1"/>
                </a:cxn>
                <a:cxn ang="0">
                  <a:pos x="T2" y="T3"/>
                </a:cxn>
                <a:cxn ang="0">
                  <a:pos x="T4" y="T5"/>
                </a:cxn>
                <a:cxn ang="0">
                  <a:pos x="T6" y="T7"/>
                </a:cxn>
                <a:cxn ang="0">
                  <a:pos x="T8" y="T9"/>
                </a:cxn>
                <a:cxn ang="0">
                  <a:pos x="T10" y="T11"/>
                </a:cxn>
              </a:cxnLst>
              <a:rect l="0" t="0" r="r" b="b"/>
              <a:pathLst>
                <a:path w="123" h="126">
                  <a:moveTo>
                    <a:pt x="62" y="126"/>
                  </a:moveTo>
                  <a:cubicBezTo>
                    <a:pt x="96" y="126"/>
                    <a:pt x="123" y="117"/>
                    <a:pt x="123" y="105"/>
                  </a:cubicBezTo>
                  <a:cubicBezTo>
                    <a:pt x="123" y="0"/>
                    <a:pt x="123" y="0"/>
                    <a:pt x="123" y="0"/>
                  </a:cubicBezTo>
                  <a:cubicBezTo>
                    <a:pt x="0" y="0"/>
                    <a:pt x="0" y="0"/>
                    <a:pt x="0" y="0"/>
                  </a:cubicBezTo>
                  <a:cubicBezTo>
                    <a:pt x="0" y="105"/>
                    <a:pt x="0" y="105"/>
                    <a:pt x="0" y="105"/>
                  </a:cubicBezTo>
                  <a:cubicBezTo>
                    <a:pt x="0" y="117"/>
                    <a:pt x="28" y="126"/>
                    <a:pt x="62" y="126"/>
                  </a:cubicBezTo>
                  <a:close/>
                </a:path>
              </a:pathLst>
            </a:cu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84" name="Oval 7"/>
            <p:cNvSpPr>
              <a:spLocks noChangeArrowheads="1"/>
            </p:cNvSpPr>
            <p:nvPr/>
          </p:nvSpPr>
          <p:spPr bwMode="auto">
            <a:xfrm>
              <a:off x="1785331" y="2895219"/>
              <a:ext cx="329430" cy="91250"/>
            </a:xfrm>
            <a:prstGeom prst="ellipse">
              <a:avLst/>
            </a:prstGeom>
            <a:solidFill>
              <a:srgbClr val="4972C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85" name="Oval 8"/>
            <p:cNvSpPr>
              <a:spLocks noChangeArrowheads="1"/>
            </p:cNvSpPr>
            <p:nvPr/>
          </p:nvSpPr>
          <p:spPr bwMode="auto">
            <a:xfrm>
              <a:off x="1785331" y="2895219"/>
              <a:ext cx="329430" cy="91250"/>
            </a:xfrm>
            <a:prstGeom prst="ellipse">
              <a:avLst/>
            </a:prstGeom>
            <a:solidFill>
              <a:schemeClr val="accent1"/>
            </a:solidFill>
            <a:ln w="1111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16" name="TextBox 15"/>
            <p:cNvSpPr txBox="1"/>
            <p:nvPr/>
          </p:nvSpPr>
          <p:spPr>
            <a:xfrm>
              <a:off x="1690887" y="2861060"/>
              <a:ext cx="534936"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rgbClr val="FFFFFF"/>
                  </a:solidFill>
                </a:rPr>
                <a:t>{  }</a:t>
              </a:r>
            </a:p>
          </p:txBody>
        </p:sp>
        <p:sp>
          <p:nvSpPr>
            <p:cNvPr id="86" name="TextBox 85"/>
            <p:cNvSpPr txBox="1"/>
            <p:nvPr/>
          </p:nvSpPr>
          <p:spPr>
            <a:xfrm>
              <a:off x="1439117" y="2746762"/>
              <a:ext cx="534936" cy="452590"/>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rgbClr val="FFFFFF"/>
                  </a:solidFill>
                </a:rPr>
                <a:t>{  }</a:t>
              </a:r>
            </a:p>
          </p:txBody>
        </p:sp>
        <p:sp>
          <p:nvSpPr>
            <p:cNvPr id="47" name="TextBox 46"/>
            <p:cNvSpPr txBox="1"/>
            <p:nvPr/>
          </p:nvSpPr>
          <p:spPr>
            <a:xfrm>
              <a:off x="3644626" y="2316735"/>
              <a:ext cx="1134719" cy="455857"/>
            </a:xfrm>
            <a:prstGeom prst="rect">
              <a:avLst/>
            </a:prstGeom>
            <a:noFill/>
          </p:spPr>
          <p:txBody>
            <a:bodyPr wrap="none" lIns="179285" tIns="143428" rIns="179285" bIns="143428" rtlCol="0" anchor="b">
              <a:spAutoFit/>
            </a:bodyPr>
            <a:lstStyle/>
            <a:p>
              <a:pPr defTabSz="914367">
                <a:lnSpc>
                  <a:spcPct val="90000"/>
                </a:lnSpc>
                <a:spcAft>
                  <a:spcPts val="588"/>
                </a:spcAft>
              </a:pPr>
              <a:r>
                <a:rPr lang="en-US" sz="1200" dirty="0">
                  <a:solidFill>
                    <a:srgbClr val="494949"/>
                  </a:solidFill>
                </a:rPr>
                <a:t>Documents</a:t>
              </a:r>
            </a:p>
          </p:txBody>
        </p:sp>
        <p:pic>
          <p:nvPicPr>
            <p:cNvPr id="21" name="Picture 20"/>
            <p:cNvPicPr>
              <a:picLocks noChangeAspect="1"/>
            </p:cNvPicPr>
            <p:nvPr/>
          </p:nvPicPr>
          <p:blipFill>
            <a:blip r:embed="rId5"/>
            <a:stretch>
              <a:fillRect/>
            </a:stretch>
          </p:blipFill>
          <p:spPr>
            <a:xfrm>
              <a:off x="4057134" y="2803358"/>
              <a:ext cx="349173" cy="398467"/>
            </a:xfrm>
            <a:prstGeom prst="rect">
              <a:avLst/>
            </a:prstGeom>
          </p:spPr>
        </p:pic>
        <p:pic>
          <p:nvPicPr>
            <p:cNvPr id="23" name="Picture 22"/>
            <p:cNvPicPr>
              <a:picLocks noChangeAspect="1"/>
            </p:cNvPicPr>
            <p:nvPr/>
          </p:nvPicPr>
          <p:blipFill>
            <a:blip r:embed="rId6"/>
            <a:stretch>
              <a:fillRect/>
            </a:stretch>
          </p:blipFill>
          <p:spPr>
            <a:xfrm>
              <a:off x="1847284" y="3655523"/>
              <a:ext cx="221844" cy="509769"/>
            </a:xfrm>
            <a:prstGeom prst="rect">
              <a:avLst/>
            </a:prstGeom>
          </p:spPr>
        </p:pic>
        <p:pic>
          <p:nvPicPr>
            <p:cNvPr id="28" name="Picture 27"/>
            <p:cNvPicPr>
              <a:picLocks noChangeAspect="1"/>
            </p:cNvPicPr>
            <p:nvPr/>
          </p:nvPicPr>
          <p:blipFill>
            <a:blip r:embed="rId7"/>
            <a:stretch>
              <a:fillRect/>
            </a:stretch>
          </p:blipFill>
          <p:spPr>
            <a:xfrm>
              <a:off x="2315484" y="4754221"/>
              <a:ext cx="291540" cy="402408"/>
            </a:xfrm>
            <a:prstGeom prst="rect">
              <a:avLst/>
            </a:prstGeom>
          </p:spPr>
        </p:pic>
        <p:cxnSp>
          <p:nvCxnSpPr>
            <p:cNvPr id="31" name="Straight Arrow Connector 30"/>
            <p:cNvCxnSpPr/>
            <p:nvPr/>
          </p:nvCxnSpPr>
          <p:spPr>
            <a:xfrm flipH="1" flipV="1">
              <a:off x="4527684" y="3270295"/>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Freeform 79"/>
            <p:cNvSpPr>
              <a:spLocks noEditPoints="1"/>
            </p:cNvSpPr>
            <p:nvPr/>
          </p:nvSpPr>
          <p:spPr bwMode="black">
            <a:xfrm>
              <a:off x="3051239" y="29384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solidFill>
                  <a:srgbClr val="494949"/>
                </a:solidFill>
              </a:endParaRPr>
            </a:p>
          </p:txBody>
        </p:sp>
        <p:sp>
          <p:nvSpPr>
            <p:cNvPr id="43" name="Freeform 79"/>
            <p:cNvSpPr>
              <a:spLocks noEditPoints="1"/>
            </p:cNvSpPr>
            <p:nvPr/>
          </p:nvSpPr>
          <p:spPr bwMode="black">
            <a:xfrm>
              <a:off x="2827133" y="2824284"/>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solidFill>
                  <a:srgbClr val="494949"/>
                </a:solidFill>
              </a:endParaRPr>
            </a:p>
          </p:txBody>
        </p:sp>
        <p:sp>
          <p:nvSpPr>
            <p:cNvPr id="45" name="TextBox 44"/>
            <p:cNvSpPr txBox="1"/>
            <p:nvPr/>
          </p:nvSpPr>
          <p:spPr>
            <a:xfrm>
              <a:off x="2565932" y="2316735"/>
              <a:ext cx="1102659" cy="455857"/>
            </a:xfrm>
            <a:prstGeom prst="rect">
              <a:avLst/>
            </a:prstGeom>
            <a:noFill/>
          </p:spPr>
          <p:txBody>
            <a:bodyPr wrap="none" lIns="179285" tIns="143428" rIns="179285" bIns="143428" rtlCol="0" anchor="b">
              <a:spAutoFit/>
            </a:bodyPr>
            <a:lstStyle/>
            <a:p>
              <a:pPr defTabSz="914367">
                <a:lnSpc>
                  <a:spcPct val="90000"/>
                </a:lnSpc>
                <a:spcAft>
                  <a:spcPts val="588"/>
                </a:spcAft>
              </a:pPr>
              <a:r>
                <a:rPr lang="en-US" sz="1200" dirty="0">
                  <a:solidFill>
                    <a:srgbClr val="494949"/>
                  </a:solidFill>
                </a:rPr>
                <a:t>Collections</a:t>
              </a:r>
            </a:p>
          </p:txBody>
        </p:sp>
        <p:grpSp>
          <p:nvGrpSpPr>
            <p:cNvPr id="17" name="Group 16"/>
            <p:cNvGrpSpPr/>
            <p:nvPr/>
          </p:nvGrpSpPr>
          <p:grpSpPr>
            <a:xfrm>
              <a:off x="3032514" y="3386760"/>
              <a:ext cx="1644662" cy="2432561"/>
              <a:chOff x="3980818" y="2303027"/>
              <a:chExt cx="1644662" cy="2432561"/>
            </a:xfrm>
          </p:grpSpPr>
          <p:cxnSp>
            <p:nvCxnSpPr>
              <p:cNvPr id="49" name="Straight Connector 4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985835" y="2472541"/>
                <a:ext cx="1396447" cy="430722"/>
              </a:xfrm>
              <a:prstGeom prst="rect">
                <a:avLst/>
              </a:prstGeom>
              <a:noFill/>
            </p:spPr>
            <p:txBody>
              <a:bodyPr wrap="none" lIns="179285" tIns="143428" rIns="179285" bIns="143428" rtlCol="0">
                <a:spAutoFit/>
              </a:bodyPr>
              <a:lstStyle/>
              <a:p>
                <a:pPr defTabSz="914367">
                  <a:lnSpc>
                    <a:spcPct val="90000"/>
                  </a:lnSpc>
                  <a:spcAft>
                    <a:spcPts val="588"/>
                  </a:spcAft>
                </a:pPr>
                <a:r>
                  <a:rPr lang="en-US" sz="1000" dirty="0">
                    <a:solidFill>
                      <a:srgbClr val="494949"/>
                    </a:solidFill>
                  </a:rPr>
                  <a:t>Stored procedures</a:t>
                </a:r>
              </a:p>
            </p:txBody>
          </p:sp>
          <p:sp>
            <p:nvSpPr>
              <p:cNvPr id="74" name="TextBox 73"/>
              <p:cNvSpPr txBox="1"/>
              <p:nvPr/>
            </p:nvSpPr>
            <p:spPr>
              <a:xfrm>
                <a:off x="4076706" y="3213809"/>
                <a:ext cx="811727" cy="430722"/>
              </a:xfrm>
              <a:prstGeom prst="rect">
                <a:avLst/>
              </a:prstGeom>
              <a:noFill/>
            </p:spPr>
            <p:txBody>
              <a:bodyPr wrap="none" lIns="179285" tIns="143428" rIns="179285" bIns="143428" rtlCol="0">
                <a:spAutoFit/>
              </a:bodyPr>
              <a:lstStyle/>
              <a:p>
                <a:pPr defTabSz="914367">
                  <a:lnSpc>
                    <a:spcPct val="90000"/>
                  </a:lnSpc>
                  <a:spcAft>
                    <a:spcPts val="588"/>
                  </a:spcAft>
                </a:pPr>
                <a:r>
                  <a:rPr lang="en-US" sz="1000" dirty="0">
                    <a:solidFill>
                      <a:srgbClr val="494949"/>
                    </a:solidFill>
                  </a:rPr>
                  <a:t>Triggers</a:t>
                </a:r>
              </a:p>
            </p:txBody>
          </p:sp>
          <p:sp>
            <p:nvSpPr>
              <p:cNvPr id="75" name="TextBox 74"/>
              <p:cNvSpPr txBox="1"/>
              <p:nvPr/>
            </p:nvSpPr>
            <p:spPr>
              <a:xfrm>
                <a:off x="3980818" y="3957895"/>
                <a:ext cx="1644662" cy="430722"/>
              </a:xfrm>
              <a:prstGeom prst="rect">
                <a:avLst/>
              </a:prstGeom>
              <a:noFill/>
            </p:spPr>
            <p:txBody>
              <a:bodyPr wrap="none" lIns="179285" tIns="143428" rIns="179285" bIns="143428" rtlCol="0">
                <a:spAutoFit/>
              </a:bodyPr>
              <a:lstStyle/>
              <a:p>
                <a:pPr defTabSz="914367">
                  <a:lnSpc>
                    <a:spcPct val="90000"/>
                  </a:lnSpc>
                  <a:spcAft>
                    <a:spcPts val="588"/>
                  </a:spcAft>
                </a:pPr>
                <a:r>
                  <a:rPr lang="en-US" sz="1000" dirty="0">
                    <a:solidFill>
                      <a:srgbClr val="494949"/>
                    </a:solidFill>
                  </a:rPr>
                  <a:t>User-defined functions</a:t>
                </a:r>
              </a:p>
            </p:txBody>
          </p:sp>
          <p:grpSp>
            <p:nvGrpSpPr>
              <p:cNvPr id="95" name="Group 94"/>
              <p:cNvGrpSpPr/>
              <p:nvPr/>
            </p:nvGrpSpPr>
            <p:grpSpPr>
              <a:xfrm>
                <a:off x="4277188" y="2810594"/>
                <a:ext cx="522066" cy="430722"/>
                <a:chOff x="4277188" y="2810594"/>
                <a:chExt cx="522066" cy="430722"/>
              </a:xfrm>
            </p:grpSpPr>
            <p:sp>
              <p:nvSpPr>
                <p:cNvPr id="65" name="TextBox 64"/>
                <p:cNvSpPr txBox="1"/>
                <p:nvPr/>
              </p:nvSpPr>
              <p:spPr>
                <a:xfrm>
                  <a:off x="4277188" y="2810594"/>
                  <a:ext cx="522066" cy="430722"/>
                </a:xfrm>
                <a:prstGeom prst="rect">
                  <a:avLst/>
                </a:prstGeom>
                <a:noFill/>
              </p:spPr>
              <p:txBody>
                <a:bodyPr wrap="square" lIns="179285" tIns="143428" rIns="179285" bIns="143428" rtlCol="0">
                  <a:spAutoFit/>
                </a:bodyPr>
                <a:lstStyle/>
                <a:p>
                  <a:pPr defTabSz="914367">
                    <a:lnSpc>
                      <a:spcPct val="90000"/>
                    </a:lnSpc>
                    <a:spcAft>
                      <a:spcPts val="588"/>
                    </a:spcAft>
                  </a:pPr>
                  <a:r>
                    <a:rPr lang="en-US" sz="1000" dirty="0">
                      <a:solidFill>
                        <a:srgbClr val="0072C6"/>
                      </a:solidFill>
                    </a:rPr>
                    <a:t>JS</a:t>
                  </a:r>
                </a:p>
              </p:txBody>
            </p:sp>
            <p:pic>
              <p:nvPicPr>
                <p:cNvPr id="92" name="Picture 91"/>
                <p:cNvPicPr>
                  <a:picLocks noChangeAspect="1"/>
                </p:cNvPicPr>
                <p:nvPr/>
              </p:nvPicPr>
              <p:blipFill>
                <a:blip r:embed="rId4"/>
                <a:stretch>
                  <a:fillRect/>
                </a:stretch>
              </p:blipFill>
              <p:spPr>
                <a:xfrm>
                  <a:off x="4351219" y="2822174"/>
                  <a:ext cx="344001" cy="393144"/>
                </a:xfrm>
                <a:prstGeom prst="rect">
                  <a:avLst/>
                </a:prstGeom>
              </p:spPr>
            </p:pic>
          </p:grpSp>
          <p:grpSp>
            <p:nvGrpSpPr>
              <p:cNvPr id="100" name="Group 99"/>
              <p:cNvGrpSpPr/>
              <p:nvPr/>
            </p:nvGrpSpPr>
            <p:grpSpPr>
              <a:xfrm>
                <a:off x="4281925" y="3575682"/>
                <a:ext cx="522066" cy="430722"/>
                <a:chOff x="4277188" y="2810594"/>
                <a:chExt cx="522066" cy="430722"/>
              </a:xfrm>
            </p:grpSpPr>
            <p:sp>
              <p:nvSpPr>
                <p:cNvPr id="101" name="TextBox 100"/>
                <p:cNvSpPr txBox="1"/>
                <p:nvPr/>
              </p:nvSpPr>
              <p:spPr>
                <a:xfrm>
                  <a:off x="4277188" y="2810594"/>
                  <a:ext cx="522066" cy="430722"/>
                </a:xfrm>
                <a:prstGeom prst="rect">
                  <a:avLst/>
                </a:prstGeom>
                <a:noFill/>
              </p:spPr>
              <p:txBody>
                <a:bodyPr wrap="square" lIns="179285" tIns="143428" rIns="179285" bIns="143428" rtlCol="0">
                  <a:spAutoFit/>
                </a:bodyPr>
                <a:lstStyle/>
                <a:p>
                  <a:pPr defTabSz="914367">
                    <a:lnSpc>
                      <a:spcPct val="90000"/>
                    </a:lnSpc>
                    <a:spcAft>
                      <a:spcPts val="588"/>
                    </a:spcAft>
                  </a:pPr>
                  <a:r>
                    <a:rPr lang="en-US" sz="1000" dirty="0">
                      <a:solidFill>
                        <a:srgbClr val="0072C6"/>
                      </a:solidFill>
                    </a:rPr>
                    <a:t>JS</a:t>
                  </a:r>
                </a:p>
              </p:txBody>
            </p:sp>
            <p:pic>
              <p:nvPicPr>
                <p:cNvPr id="102" name="Picture 101"/>
                <p:cNvPicPr>
                  <a:picLocks noChangeAspect="1"/>
                </p:cNvPicPr>
                <p:nvPr/>
              </p:nvPicPr>
              <p:blipFill>
                <a:blip r:embed="rId4"/>
                <a:stretch>
                  <a:fillRect/>
                </a:stretch>
              </p:blipFill>
              <p:spPr>
                <a:xfrm>
                  <a:off x="4351219" y="2822174"/>
                  <a:ext cx="344001" cy="393144"/>
                </a:xfrm>
                <a:prstGeom prst="rect">
                  <a:avLst/>
                </a:prstGeom>
              </p:spPr>
            </p:pic>
          </p:grpSp>
          <p:grpSp>
            <p:nvGrpSpPr>
              <p:cNvPr id="103" name="Group 102"/>
              <p:cNvGrpSpPr/>
              <p:nvPr/>
            </p:nvGrpSpPr>
            <p:grpSpPr>
              <a:xfrm>
                <a:off x="4277197" y="4304866"/>
                <a:ext cx="522066" cy="430722"/>
                <a:chOff x="4277188" y="2810594"/>
                <a:chExt cx="522066" cy="430722"/>
              </a:xfrm>
            </p:grpSpPr>
            <p:sp>
              <p:nvSpPr>
                <p:cNvPr id="104" name="TextBox 103"/>
                <p:cNvSpPr txBox="1"/>
                <p:nvPr/>
              </p:nvSpPr>
              <p:spPr>
                <a:xfrm>
                  <a:off x="4277188" y="2810594"/>
                  <a:ext cx="522066" cy="430722"/>
                </a:xfrm>
                <a:prstGeom prst="rect">
                  <a:avLst/>
                </a:prstGeom>
                <a:noFill/>
              </p:spPr>
              <p:txBody>
                <a:bodyPr wrap="square" lIns="179285" tIns="143428" rIns="179285" bIns="143428" rtlCol="0">
                  <a:spAutoFit/>
                </a:bodyPr>
                <a:lstStyle/>
                <a:p>
                  <a:pPr defTabSz="914367">
                    <a:lnSpc>
                      <a:spcPct val="90000"/>
                    </a:lnSpc>
                    <a:spcAft>
                      <a:spcPts val="588"/>
                    </a:spcAft>
                  </a:pPr>
                  <a:r>
                    <a:rPr lang="en-US" sz="1000" dirty="0">
                      <a:solidFill>
                        <a:srgbClr val="0072C6"/>
                      </a:solidFill>
                    </a:rPr>
                    <a:t>JS</a:t>
                  </a:r>
                </a:p>
              </p:txBody>
            </p:sp>
            <p:pic>
              <p:nvPicPr>
                <p:cNvPr id="105" name="Picture 104"/>
                <p:cNvPicPr>
                  <a:picLocks noChangeAspect="1"/>
                </p:cNvPicPr>
                <p:nvPr/>
              </p:nvPicPr>
              <p:blipFill>
                <a:blip r:embed="rId4"/>
                <a:stretch>
                  <a:fillRect/>
                </a:stretch>
              </p:blipFill>
              <p:spPr>
                <a:xfrm>
                  <a:off x="4351219" y="2822174"/>
                  <a:ext cx="344001" cy="393144"/>
                </a:xfrm>
                <a:prstGeom prst="rect">
                  <a:avLst/>
                </a:prstGeom>
              </p:spPr>
            </p:pic>
          </p:grpSp>
        </p:grpSp>
      </p:grpSp>
    </p:spTree>
    <p:extLst>
      <p:ext uri="{BB962C8B-B14F-4D97-AF65-F5344CB8AC3E}">
        <p14:creationId xmlns:p14="http://schemas.microsoft.com/office/powerpoint/2010/main" val="3601620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1"/>
          </p:nvPr>
        </p:nvSpPr>
        <p:spPr>
          <a:xfrm>
            <a:off x="5630333" y="1947333"/>
            <a:ext cx="5916625" cy="4230184"/>
          </a:xfrm>
        </p:spPr>
        <p:txBody>
          <a:bodyPr>
            <a:noAutofit/>
          </a:bodyPr>
          <a:lstStyle/>
          <a:p>
            <a:pPr marL="342900" indent="-342900" defTabSz="609585">
              <a:lnSpc>
                <a:spcPct val="100000"/>
              </a:lnSpc>
              <a:spcBef>
                <a:spcPts val="300"/>
              </a:spcBef>
              <a:buFont typeface="Arial"/>
              <a:buChar char="•"/>
            </a:pPr>
            <a:r>
              <a:rPr lang="en-US" sz="2400" dirty="0">
                <a:solidFill>
                  <a:srgbClr val="494949"/>
                </a:solidFill>
                <a:latin typeface="+mn-lt"/>
              </a:rPr>
              <a:t>Collections != tables</a:t>
            </a:r>
          </a:p>
          <a:p>
            <a:pPr marL="342900" indent="-342900" defTabSz="609585">
              <a:lnSpc>
                <a:spcPct val="100000"/>
              </a:lnSpc>
              <a:spcBef>
                <a:spcPts val="300"/>
              </a:spcBef>
              <a:buFont typeface="Arial"/>
              <a:buChar char="•"/>
            </a:pPr>
            <a:r>
              <a:rPr lang="en-US" sz="2400" dirty="0">
                <a:solidFill>
                  <a:srgbClr val="494949"/>
                </a:solidFill>
                <a:latin typeface="+mn-lt"/>
              </a:rPr>
              <a:t>Unit of partitioning</a:t>
            </a:r>
          </a:p>
          <a:p>
            <a:pPr marL="342900" indent="-342900" defTabSz="609585">
              <a:lnSpc>
                <a:spcPct val="100000"/>
              </a:lnSpc>
              <a:spcBef>
                <a:spcPts val="300"/>
              </a:spcBef>
              <a:buFont typeface="Arial"/>
              <a:buChar char="•"/>
            </a:pPr>
            <a:r>
              <a:rPr lang="en-US" sz="2400" dirty="0">
                <a:solidFill>
                  <a:srgbClr val="494949"/>
                </a:solidFill>
                <a:latin typeface="+mn-lt"/>
              </a:rPr>
              <a:t>Transaction boundary</a:t>
            </a:r>
          </a:p>
          <a:p>
            <a:pPr marL="342900" indent="-342900" defTabSz="609585">
              <a:lnSpc>
                <a:spcPct val="100000"/>
              </a:lnSpc>
              <a:spcBef>
                <a:spcPts val="300"/>
              </a:spcBef>
              <a:buFont typeface="Arial"/>
              <a:buChar char="•"/>
            </a:pPr>
            <a:r>
              <a:rPr lang="en-US" sz="2400" dirty="0">
                <a:solidFill>
                  <a:srgbClr val="494949"/>
                </a:solidFill>
                <a:latin typeface="+mn-lt"/>
              </a:rPr>
              <a:t>No enforced schema, flexible</a:t>
            </a:r>
          </a:p>
          <a:p>
            <a:pPr marL="342900" indent="-342900" defTabSz="609585">
              <a:lnSpc>
                <a:spcPct val="100000"/>
              </a:lnSpc>
              <a:spcBef>
                <a:spcPts val="300"/>
              </a:spcBef>
              <a:buFont typeface="Arial"/>
              <a:buChar char="•"/>
            </a:pPr>
            <a:r>
              <a:rPr lang="en-US" sz="2400" dirty="0">
                <a:solidFill>
                  <a:srgbClr val="494949"/>
                </a:solidFill>
                <a:latin typeface="+mn-lt"/>
              </a:rPr>
              <a:t>Queried or updated stay together in one collection</a:t>
            </a:r>
          </a:p>
          <a:p>
            <a:pPr marL="342900" indent="-342900" defTabSz="609585">
              <a:lnSpc>
                <a:spcPct val="100000"/>
              </a:lnSpc>
              <a:spcBef>
                <a:spcPts val="300"/>
              </a:spcBef>
              <a:buFont typeface="Arial"/>
              <a:buChar char="•"/>
            </a:pPr>
            <a:r>
              <a:rPr lang="en-US" sz="2400" dirty="0">
                <a:solidFill>
                  <a:srgbClr val="494949"/>
                </a:solidFill>
                <a:latin typeface="+mn-lt"/>
              </a:rPr>
              <a:t>Elasticity to 10 GB</a:t>
            </a:r>
          </a:p>
          <a:p>
            <a:pPr marL="342900" indent="-342900" defTabSz="609585">
              <a:lnSpc>
                <a:spcPct val="100000"/>
              </a:lnSpc>
              <a:spcBef>
                <a:spcPts val="300"/>
              </a:spcBef>
              <a:buFont typeface="Arial"/>
              <a:buChar char="•"/>
            </a:pPr>
            <a:r>
              <a:rPr lang="en-US" sz="2400" dirty="0">
                <a:solidFill>
                  <a:srgbClr val="494949"/>
                </a:solidFill>
                <a:latin typeface="+mn-lt"/>
              </a:rPr>
              <a:t>RUs evenly distributed </a:t>
            </a:r>
            <a:br>
              <a:rPr lang="en-US" sz="2400" dirty="0">
                <a:solidFill>
                  <a:srgbClr val="494949"/>
                </a:solidFill>
                <a:latin typeface="+mn-lt"/>
              </a:rPr>
            </a:br>
            <a:r>
              <a:rPr lang="en-US" sz="2400" dirty="0">
                <a:solidFill>
                  <a:srgbClr val="494949"/>
                </a:solidFill>
                <a:latin typeface="+mn-lt"/>
              </a:rPr>
              <a:t>across partitions</a:t>
            </a:r>
          </a:p>
        </p:txBody>
      </p:sp>
      <p:sp>
        <p:nvSpPr>
          <p:cNvPr id="9" name="Title 8"/>
          <p:cNvSpPr>
            <a:spLocks noGrp="1"/>
          </p:cNvSpPr>
          <p:nvPr>
            <p:ph type="title"/>
          </p:nvPr>
        </p:nvSpPr>
        <p:spPr/>
        <p:txBody>
          <a:bodyPr/>
          <a:lstStyle/>
          <a:p>
            <a:r>
              <a:rPr lang="en-US" dirty="0">
                <a:solidFill>
                  <a:srgbClr val="0072C6"/>
                </a:solidFill>
              </a:rPr>
              <a:t>Azure DocumentDB collections</a:t>
            </a:r>
          </a:p>
        </p:txBody>
      </p:sp>
      <p:grpSp>
        <p:nvGrpSpPr>
          <p:cNvPr id="2" name="Group 1"/>
          <p:cNvGrpSpPr/>
          <p:nvPr/>
        </p:nvGrpSpPr>
        <p:grpSpPr>
          <a:xfrm>
            <a:off x="652465" y="2088126"/>
            <a:ext cx="3832327" cy="3502586"/>
            <a:chOff x="2565932" y="2088126"/>
            <a:chExt cx="3832327" cy="3502586"/>
          </a:xfrm>
        </p:grpSpPr>
        <p:cxnSp>
          <p:nvCxnSpPr>
            <p:cNvPr id="51" name="Straight Connector 50"/>
            <p:cNvCxnSpPr/>
            <p:nvPr/>
          </p:nvCxnSpPr>
          <p:spPr>
            <a:xfrm>
              <a:off x="3384396" y="2718153"/>
              <a:ext cx="577994"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549517" y="2718153"/>
              <a:ext cx="615140"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222062" y="2567828"/>
              <a:ext cx="527079" cy="506901"/>
            </a:xfrm>
            <a:prstGeom prst="rect">
              <a:avLst/>
            </a:prstGeom>
            <a:noFill/>
          </p:spPr>
          <p:txBody>
            <a:bodyPr wrap="none" lIns="179285" tIns="143428" rIns="179285" bIns="143428" rtlCol="0">
              <a:spAutoFit/>
            </a:bodyPr>
            <a:lstStyle/>
            <a:p>
              <a:pPr defTabSz="914367">
                <a:lnSpc>
                  <a:spcPct val="90000"/>
                </a:lnSpc>
              </a:pPr>
              <a:r>
                <a:rPr lang="en-US" sz="784" dirty="0">
                  <a:solidFill>
                    <a:srgbClr val="0072C6"/>
                  </a:solidFill>
                  <a:latin typeface="Consolas" panose="020B0609020204030204" pitchFamily="49" charset="0"/>
                  <a:cs typeface="Consolas" panose="020B0609020204030204" pitchFamily="49" charset="0"/>
                </a:rPr>
                <a:t>101</a:t>
              </a:r>
            </a:p>
            <a:p>
              <a:pPr defTabSz="914367">
                <a:lnSpc>
                  <a:spcPct val="90000"/>
                </a:lnSpc>
              </a:pPr>
              <a:r>
                <a:rPr lang="en-US" sz="784" dirty="0">
                  <a:solidFill>
                    <a:srgbClr val="0072C6"/>
                  </a:solidFill>
                  <a:latin typeface="Consolas" panose="020B0609020204030204" pitchFamily="49" charset="0"/>
                  <a:cs typeface="Consolas" panose="020B0609020204030204" pitchFamily="49" charset="0"/>
                </a:rPr>
                <a:t>010</a:t>
              </a:r>
            </a:p>
          </p:txBody>
        </p:sp>
        <p:pic>
          <p:nvPicPr>
            <p:cNvPr id="54" name="Picture 53"/>
            <p:cNvPicPr>
              <a:picLocks noChangeAspect="1"/>
            </p:cNvPicPr>
            <p:nvPr/>
          </p:nvPicPr>
          <p:blipFill>
            <a:blip r:embed="rId3"/>
            <a:stretch>
              <a:fillRect/>
            </a:stretch>
          </p:blipFill>
          <p:spPr>
            <a:xfrm>
              <a:off x="5283350" y="2578736"/>
              <a:ext cx="344001" cy="393144"/>
            </a:xfrm>
            <a:prstGeom prst="rect">
              <a:avLst/>
            </a:prstGeom>
          </p:spPr>
        </p:pic>
        <p:sp>
          <p:nvSpPr>
            <p:cNvPr id="55" name="TextBox 54"/>
            <p:cNvSpPr txBox="1"/>
            <p:nvPr/>
          </p:nvSpPr>
          <p:spPr>
            <a:xfrm>
              <a:off x="4925501" y="2088126"/>
              <a:ext cx="1219229" cy="455857"/>
            </a:xfrm>
            <a:prstGeom prst="rect">
              <a:avLst/>
            </a:prstGeom>
            <a:noFill/>
          </p:spPr>
          <p:txBody>
            <a:bodyPr wrap="none" lIns="179285" tIns="143428" rIns="179285" bIns="143428" rtlCol="0" anchor="b">
              <a:spAutoFit/>
            </a:bodyPr>
            <a:lstStyle/>
            <a:p>
              <a:pPr defTabSz="914367">
                <a:lnSpc>
                  <a:spcPct val="90000"/>
                </a:lnSpc>
                <a:spcAft>
                  <a:spcPts val="588"/>
                </a:spcAft>
              </a:pPr>
              <a:r>
                <a:rPr lang="en-US" sz="1200" dirty="0">
                  <a:solidFill>
                    <a:srgbClr val="494949"/>
                  </a:solidFill>
                </a:rPr>
                <a:t>Attachments</a:t>
              </a:r>
            </a:p>
          </p:txBody>
        </p:sp>
        <p:sp>
          <p:nvSpPr>
            <p:cNvPr id="56" name="TextBox 55"/>
            <p:cNvSpPr txBox="1"/>
            <p:nvPr/>
          </p:nvSpPr>
          <p:spPr>
            <a:xfrm>
              <a:off x="4485274" y="3502155"/>
              <a:ext cx="1912985" cy="535879"/>
            </a:xfrm>
            <a:prstGeom prst="rect">
              <a:avLst/>
            </a:prstGeom>
            <a:noFill/>
          </p:spPr>
          <p:txBody>
            <a:bodyPr wrap="square" lIns="179285" tIns="143428" rIns="179285" bIns="143428" rtlCol="0">
              <a:spAutoFit/>
            </a:bodyPr>
            <a:lstStyle/>
            <a:p>
              <a:pPr defTabSz="914367"/>
              <a:endParaRPr lang="en-US" sz="400" b="1" dirty="0">
                <a:solidFill>
                  <a:srgbClr val="0072C6"/>
                </a:solidFill>
              </a:endParaRPr>
            </a:p>
            <a:p>
              <a:pPr defTabSz="914367"/>
              <a:r>
                <a:rPr lang="en-US" sz="1200" b="1" dirty="0">
                  <a:solidFill>
                    <a:srgbClr val="0072C6"/>
                  </a:solidFill>
                </a:rPr>
                <a:t>Your documents here</a:t>
              </a:r>
            </a:p>
          </p:txBody>
        </p:sp>
        <p:sp>
          <p:nvSpPr>
            <p:cNvPr id="57" name="Rectangle 56"/>
            <p:cNvSpPr/>
            <p:nvPr/>
          </p:nvSpPr>
          <p:spPr bwMode="auto">
            <a:xfrm>
              <a:off x="4105807" y="2866640"/>
              <a:ext cx="672319" cy="2915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494949"/>
                </a:solidFill>
                <a:ea typeface="Segoe UI" pitchFamily="34" charset="0"/>
                <a:cs typeface="Segoe UI" pitchFamily="34" charset="0"/>
              </a:endParaRPr>
            </a:p>
          </p:txBody>
        </p:sp>
        <p:sp>
          <p:nvSpPr>
            <p:cNvPr id="70" name="TextBox 69"/>
            <p:cNvSpPr txBox="1"/>
            <p:nvPr/>
          </p:nvSpPr>
          <p:spPr>
            <a:xfrm>
              <a:off x="3644626" y="2088126"/>
              <a:ext cx="1134719" cy="455857"/>
            </a:xfrm>
            <a:prstGeom prst="rect">
              <a:avLst/>
            </a:prstGeom>
            <a:noFill/>
          </p:spPr>
          <p:txBody>
            <a:bodyPr wrap="none" lIns="179285" tIns="143428" rIns="179285" bIns="143428" rtlCol="0" anchor="b">
              <a:spAutoFit/>
            </a:bodyPr>
            <a:lstStyle/>
            <a:p>
              <a:pPr defTabSz="914367">
                <a:lnSpc>
                  <a:spcPct val="90000"/>
                </a:lnSpc>
                <a:spcAft>
                  <a:spcPts val="588"/>
                </a:spcAft>
              </a:pPr>
              <a:r>
                <a:rPr lang="en-US" sz="1200" dirty="0">
                  <a:solidFill>
                    <a:srgbClr val="494949"/>
                  </a:solidFill>
                </a:rPr>
                <a:t>Documents</a:t>
              </a:r>
            </a:p>
          </p:txBody>
        </p:sp>
        <p:pic>
          <p:nvPicPr>
            <p:cNvPr id="71" name="Picture 70"/>
            <p:cNvPicPr>
              <a:picLocks noChangeAspect="1"/>
            </p:cNvPicPr>
            <p:nvPr/>
          </p:nvPicPr>
          <p:blipFill>
            <a:blip r:embed="rId4"/>
            <a:stretch>
              <a:fillRect/>
            </a:stretch>
          </p:blipFill>
          <p:spPr>
            <a:xfrm>
              <a:off x="4057134" y="2574749"/>
              <a:ext cx="349173" cy="398467"/>
            </a:xfrm>
            <a:prstGeom prst="rect">
              <a:avLst/>
            </a:prstGeom>
          </p:spPr>
        </p:pic>
        <p:cxnSp>
          <p:nvCxnSpPr>
            <p:cNvPr id="74" name="Straight Arrow Connector 73"/>
            <p:cNvCxnSpPr/>
            <p:nvPr/>
          </p:nvCxnSpPr>
          <p:spPr>
            <a:xfrm flipH="1" flipV="1">
              <a:off x="4527684" y="3041686"/>
              <a:ext cx="557334" cy="568642"/>
            </a:xfrm>
            <a:prstGeom prst="straightConnector1">
              <a:avLst/>
            </a:prstGeom>
            <a:ln w="762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Freeform 79"/>
            <p:cNvSpPr>
              <a:spLocks noEditPoints="1"/>
            </p:cNvSpPr>
            <p:nvPr/>
          </p:nvSpPr>
          <p:spPr bwMode="black">
            <a:xfrm>
              <a:off x="3051239" y="2709875"/>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solidFill>
                  <a:srgbClr val="494949"/>
                </a:solidFill>
              </a:endParaRPr>
            </a:p>
          </p:txBody>
        </p:sp>
        <p:sp>
          <p:nvSpPr>
            <p:cNvPr id="76" name="Freeform 79"/>
            <p:cNvSpPr>
              <a:spLocks noEditPoints="1"/>
            </p:cNvSpPr>
            <p:nvPr/>
          </p:nvSpPr>
          <p:spPr bwMode="black">
            <a:xfrm>
              <a:off x="2827133" y="2595675"/>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accent1"/>
            </a:solidFill>
            <a:ln>
              <a:noFill/>
            </a:ln>
            <a:extLst/>
          </p:spPr>
          <p:txBody>
            <a:bodyPr vert="horz" wrap="square" lIns="80687" tIns="40344" rIns="80687" bIns="40344" numCol="1" anchor="t" anchorCtr="0" compatLnSpc="1">
              <a:prstTxWarp prst="textNoShape">
                <a:avLst/>
              </a:prstTxWarp>
            </a:bodyPr>
            <a:lstStyle/>
            <a:p>
              <a:pPr defTabSz="914367"/>
              <a:endParaRPr lang="en-US" sz="1568" dirty="0">
                <a:solidFill>
                  <a:srgbClr val="494949"/>
                </a:solidFill>
              </a:endParaRPr>
            </a:p>
          </p:txBody>
        </p:sp>
        <p:sp>
          <p:nvSpPr>
            <p:cNvPr id="77" name="TextBox 76"/>
            <p:cNvSpPr txBox="1"/>
            <p:nvPr/>
          </p:nvSpPr>
          <p:spPr>
            <a:xfrm>
              <a:off x="2565932" y="2088126"/>
              <a:ext cx="1102659" cy="455857"/>
            </a:xfrm>
            <a:prstGeom prst="rect">
              <a:avLst/>
            </a:prstGeom>
            <a:noFill/>
          </p:spPr>
          <p:txBody>
            <a:bodyPr wrap="none" lIns="179285" tIns="143428" rIns="179285" bIns="143428" rtlCol="0" anchor="b">
              <a:spAutoFit/>
            </a:bodyPr>
            <a:lstStyle/>
            <a:p>
              <a:pPr defTabSz="914367">
                <a:lnSpc>
                  <a:spcPct val="90000"/>
                </a:lnSpc>
                <a:spcAft>
                  <a:spcPts val="588"/>
                </a:spcAft>
              </a:pPr>
              <a:r>
                <a:rPr lang="en-US" sz="1200" dirty="0">
                  <a:solidFill>
                    <a:srgbClr val="494949"/>
                  </a:solidFill>
                </a:rPr>
                <a:t>Collections</a:t>
              </a:r>
            </a:p>
          </p:txBody>
        </p:sp>
        <p:grpSp>
          <p:nvGrpSpPr>
            <p:cNvPr id="78" name="Group 77"/>
            <p:cNvGrpSpPr/>
            <p:nvPr/>
          </p:nvGrpSpPr>
          <p:grpSpPr>
            <a:xfrm>
              <a:off x="3032514" y="3158151"/>
              <a:ext cx="1644662" cy="2432561"/>
              <a:chOff x="3980818" y="2303027"/>
              <a:chExt cx="1644662" cy="2432561"/>
            </a:xfrm>
          </p:grpSpPr>
          <p:cxnSp>
            <p:nvCxnSpPr>
              <p:cNvPr id="79" name="Straight Connector 78"/>
              <p:cNvCxnSpPr/>
              <p:nvPr/>
            </p:nvCxnSpPr>
            <p:spPr>
              <a:xfrm>
                <a:off x="3990372" y="2303027"/>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3990371" y="3024212"/>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994115" y="301344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3994114" y="373463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990372" y="3748420"/>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3990371" y="446960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985835" y="2472541"/>
                <a:ext cx="1396447" cy="430722"/>
              </a:xfrm>
              <a:prstGeom prst="rect">
                <a:avLst/>
              </a:prstGeom>
              <a:noFill/>
            </p:spPr>
            <p:txBody>
              <a:bodyPr wrap="none" lIns="179285" tIns="143428" rIns="179285" bIns="143428" rtlCol="0">
                <a:spAutoFit/>
              </a:bodyPr>
              <a:lstStyle/>
              <a:p>
                <a:pPr defTabSz="914367">
                  <a:lnSpc>
                    <a:spcPct val="90000"/>
                  </a:lnSpc>
                  <a:spcAft>
                    <a:spcPts val="588"/>
                  </a:spcAft>
                </a:pPr>
                <a:r>
                  <a:rPr lang="en-US" sz="1000" dirty="0">
                    <a:solidFill>
                      <a:srgbClr val="494949"/>
                    </a:solidFill>
                  </a:rPr>
                  <a:t>Stored procedures</a:t>
                </a:r>
              </a:p>
            </p:txBody>
          </p:sp>
          <p:sp>
            <p:nvSpPr>
              <p:cNvPr id="86" name="TextBox 85"/>
              <p:cNvSpPr txBox="1"/>
              <p:nvPr/>
            </p:nvSpPr>
            <p:spPr>
              <a:xfrm>
                <a:off x="4076706" y="3213809"/>
                <a:ext cx="811727" cy="430722"/>
              </a:xfrm>
              <a:prstGeom prst="rect">
                <a:avLst/>
              </a:prstGeom>
              <a:noFill/>
            </p:spPr>
            <p:txBody>
              <a:bodyPr wrap="none" lIns="179285" tIns="143428" rIns="179285" bIns="143428" rtlCol="0">
                <a:spAutoFit/>
              </a:bodyPr>
              <a:lstStyle/>
              <a:p>
                <a:pPr defTabSz="914367">
                  <a:lnSpc>
                    <a:spcPct val="90000"/>
                  </a:lnSpc>
                  <a:spcAft>
                    <a:spcPts val="588"/>
                  </a:spcAft>
                </a:pPr>
                <a:r>
                  <a:rPr lang="en-US" sz="1000" dirty="0">
                    <a:solidFill>
                      <a:srgbClr val="494949"/>
                    </a:solidFill>
                  </a:rPr>
                  <a:t>Triggers</a:t>
                </a:r>
              </a:p>
            </p:txBody>
          </p:sp>
          <p:sp>
            <p:nvSpPr>
              <p:cNvPr id="87" name="TextBox 86"/>
              <p:cNvSpPr txBox="1"/>
              <p:nvPr/>
            </p:nvSpPr>
            <p:spPr>
              <a:xfrm>
                <a:off x="3980818" y="3957895"/>
                <a:ext cx="1644662" cy="430722"/>
              </a:xfrm>
              <a:prstGeom prst="rect">
                <a:avLst/>
              </a:prstGeom>
              <a:noFill/>
            </p:spPr>
            <p:txBody>
              <a:bodyPr wrap="none" lIns="179285" tIns="143428" rIns="179285" bIns="143428" rtlCol="0">
                <a:spAutoFit/>
              </a:bodyPr>
              <a:lstStyle/>
              <a:p>
                <a:pPr defTabSz="914367">
                  <a:lnSpc>
                    <a:spcPct val="90000"/>
                  </a:lnSpc>
                  <a:spcAft>
                    <a:spcPts val="588"/>
                  </a:spcAft>
                </a:pPr>
                <a:r>
                  <a:rPr lang="en-US" sz="1000" dirty="0">
                    <a:solidFill>
                      <a:srgbClr val="494949"/>
                    </a:solidFill>
                  </a:rPr>
                  <a:t>User-defined functions</a:t>
                </a:r>
              </a:p>
            </p:txBody>
          </p:sp>
          <p:grpSp>
            <p:nvGrpSpPr>
              <p:cNvPr id="88" name="Group 87"/>
              <p:cNvGrpSpPr/>
              <p:nvPr/>
            </p:nvGrpSpPr>
            <p:grpSpPr>
              <a:xfrm>
                <a:off x="4277188" y="2810594"/>
                <a:ext cx="522066" cy="430722"/>
                <a:chOff x="4277188" y="2810594"/>
                <a:chExt cx="522066" cy="430722"/>
              </a:xfrm>
            </p:grpSpPr>
            <p:sp>
              <p:nvSpPr>
                <p:cNvPr id="95" name="TextBox 94"/>
                <p:cNvSpPr txBox="1"/>
                <p:nvPr/>
              </p:nvSpPr>
              <p:spPr>
                <a:xfrm>
                  <a:off x="4277188" y="2810594"/>
                  <a:ext cx="522066" cy="430722"/>
                </a:xfrm>
                <a:prstGeom prst="rect">
                  <a:avLst/>
                </a:prstGeom>
                <a:noFill/>
              </p:spPr>
              <p:txBody>
                <a:bodyPr wrap="square" lIns="179285" tIns="143428" rIns="179285" bIns="143428" rtlCol="0">
                  <a:spAutoFit/>
                </a:bodyPr>
                <a:lstStyle/>
                <a:p>
                  <a:pPr defTabSz="914367">
                    <a:lnSpc>
                      <a:spcPct val="90000"/>
                    </a:lnSpc>
                    <a:spcAft>
                      <a:spcPts val="588"/>
                    </a:spcAft>
                  </a:pPr>
                  <a:r>
                    <a:rPr lang="en-US" sz="1000" dirty="0">
                      <a:solidFill>
                        <a:srgbClr val="0072C6"/>
                      </a:solidFill>
                    </a:rPr>
                    <a:t>JS</a:t>
                  </a:r>
                </a:p>
              </p:txBody>
            </p:sp>
            <p:pic>
              <p:nvPicPr>
                <p:cNvPr id="96" name="Picture 95"/>
                <p:cNvPicPr>
                  <a:picLocks noChangeAspect="1"/>
                </p:cNvPicPr>
                <p:nvPr/>
              </p:nvPicPr>
              <p:blipFill>
                <a:blip r:embed="rId3"/>
                <a:stretch>
                  <a:fillRect/>
                </a:stretch>
              </p:blipFill>
              <p:spPr>
                <a:xfrm>
                  <a:off x="4351219" y="2822174"/>
                  <a:ext cx="344001" cy="393144"/>
                </a:xfrm>
                <a:prstGeom prst="rect">
                  <a:avLst/>
                </a:prstGeom>
              </p:spPr>
            </p:pic>
          </p:grpSp>
          <p:grpSp>
            <p:nvGrpSpPr>
              <p:cNvPr id="89" name="Group 88"/>
              <p:cNvGrpSpPr/>
              <p:nvPr/>
            </p:nvGrpSpPr>
            <p:grpSpPr>
              <a:xfrm>
                <a:off x="4281925" y="3575682"/>
                <a:ext cx="522066" cy="430722"/>
                <a:chOff x="4277188" y="2810594"/>
                <a:chExt cx="522066" cy="430722"/>
              </a:xfrm>
            </p:grpSpPr>
            <p:sp>
              <p:nvSpPr>
                <p:cNvPr id="93" name="TextBox 92"/>
                <p:cNvSpPr txBox="1"/>
                <p:nvPr/>
              </p:nvSpPr>
              <p:spPr>
                <a:xfrm>
                  <a:off x="4277188" y="2810594"/>
                  <a:ext cx="522066" cy="430722"/>
                </a:xfrm>
                <a:prstGeom prst="rect">
                  <a:avLst/>
                </a:prstGeom>
                <a:noFill/>
              </p:spPr>
              <p:txBody>
                <a:bodyPr wrap="square" lIns="179285" tIns="143428" rIns="179285" bIns="143428" rtlCol="0">
                  <a:spAutoFit/>
                </a:bodyPr>
                <a:lstStyle/>
                <a:p>
                  <a:pPr defTabSz="914367">
                    <a:lnSpc>
                      <a:spcPct val="90000"/>
                    </a:lnSpc>
                    <a:spcAft>
                      <a:spcPts val="588"/>
                    </a:spcAft>
                  </a:pPr>
                  <a:r>
                    <a:rPr lang="en-US" sz="1000" dirty="0">
                      <a:solidFill>
                        <a:srgbClr val="0072C6"/>
                      </a:solidFill>
                    </a:rPr>
                    <a:t>JS</a:t>
                  </a:r>
                </a:p>
              </p:txBody>
            </p:sp>
            <p:pic>
              <p:nvPicPr>
                <p:cNvPr id="94" name="Picture 93"/>
                <p:cNvPicPr>
                  <a:picLocks noChangeAspect="1"/>
                </p:cNvPicPr>
                <p:nvPr/>
              </p:nvPicPr>
              <p:blipFill>
                <a:blip r:embed="rId3"/>
                <a:stretch>
                  <a:fillRect/>
                </a:stretch>
              </p:blipFill>
              <p:spPr>
                <a:xfrm>
                  <a:off x="4351219" y="2822174"/>
                  <a:ext cx="344001" cy="393144"/>
                </a:xfrm>
                <a:prstGeom prst="rect">
                  <a:avLst/>
                </a:prstGeom>
              </p:spPr>
            </p:pic>
          </p:grpSp>
          <p:grpSp>
            <p:nvGrpSpPr>
              <p:cNvPr id="90" name="Group 89"/>
              <p:cNvGrpSpPr/>
              <p:nvPr/>
            </p:nvGrpSpPr>
            <p:grpSpPr>
              <a:xfrm>
                <a:off x="4277197" y="4304866"/>
                <a:ext cx="522066" cy="430722"/>
                <a:chOff x="4277188" y="2810594"/>
                <a:chExt cx="522066" cy="430722"/>
              </a:xfrm>
            </p:grpSpPr>
            <p:sp>
              <p:nvSpPr>
                <p:cNvPr id="91" name="TextBox 90"/>
                <p:cNvSpPr txBox="1"/>
                <p:nvPr/>
              </p:nvSpPr>
              <p:spPr>
                <a:xfrm>
                  <a:off x="4277188" y="2810594"/>
                  <a:ext cx="522066" cy="430722"/>
                </a:xfrm>
                <a:prstGeom prst="rect">
                  <a:avLst/>
                </a:prstGeom>
                <a:noFill/>
              </p:spPr>
              <p:txBody>
                <a:bodyPr wrap="square" lIns="179285" tIns="143428" rIns="179285" bIns="143428" rtlCol="0">
                  <a:spAutoFit/>
                </a:bodyPr>
                <a:lstStyle/>
                <a:p>
                  <a:pPr defTabSz="914367">
                    <a:lnSpc>
                      <a:spcPct val="90000"/>
                    </a:lnSpc>
                    <a:spcAft>
                      <a:spcPts val="588"/>
                    </a:spcAft>
                  </a:pPr>
                  <a:r>
                    <a:rPr lang="en-US" sz="1000" dirty="0">
                      <a:solidFill>
                        <a:srgbClr val="0072C6"/>
                      </a:solidFill>
                    </a:rPr>
                    <a:t>JS</a:t>
                  </a:r>
                </a:p>
              </p:txBody>
            </p:sp>
            <p:pic>
              <p:nvPicPr>
                <p:cNvPr id="92" name="Picture 91"/>
                <p:cNvPicPr>
                  <a:picLocks noChangeAspect="1"/>
                </p:cNvPicPr>
                <p:nvPr/>
              </p:nvPicPr>
              <p:blipFill>
                <a:blip r:embed="rId3"/>
                <a:stretch>
                  <a:fillRect/>
                </a:stretch>
              </p:blipFill>
              <p:spPr>
                <a:xfrm>
                  <a:off x="4351219" y="2822174"/>
                  <a:ext cx="344001" cy="393144"/>
                </a:xfrm>
                <a:prstGeom prst="rect">
                  <a:avLst/>
                </a:prstGeom>
              </p:spPr>
            </p:pic>
          </p:grpSp>
        </p:grpSp>
      </p:grpSp>
    </p:spTree>
    <p:extLst>
      <p:ext uri="{BB962C8B-B14F-4D97-AF65-F5344CB8AC3E}">
        <p14:creationId xmlns:p14="http://schemas.microsoft.com/office/powerpoint/2010/main" val="2201978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Autofit/>
          </a:bodyPr>
          <a:lstStyle/>
          <a:p>
            <a:pPr defTabSz="609585"/>
            <a:r>
              <a:rPr lang="en-US" sz="2400" dirty="0"/>
              <a:t>JSON</a:t>
            </a:r>
          </a:p>
          <a:p>
            <a:pPr marL="182880" lvl="1" defTabSz="609585">
              <a:spcBef>
                <a:spcPts val="600"/>
              </a:spcBef>
              <a:spcAft>
                <a:spcPts val="600"/>
              </a:spcAft>
            </a:pPr>
            <a:r>
              <a:rPr lang="en-US" sz="1800" dirty="0">
                <a:latin typeface="+mj-lt"/>
              </a:rPr>
              <a:t>Intersection of most modern type systems</a:t>
            </a:r>
          </a:p>
          <a:p>
            <a:pPr defTabSz="609585"/>
            <a:r>
              <a:rPr lang="en-US" sz="2400" dirty="0"/>
              <a:t>JSON values</a:t>
            </a:r>
          </a:p>
          <a:p>
            <a:pPr marL="182880" defTabSz="609585">
              <a:spcBef>
                <a:spcPts val="600"/>
              </a:spcBef>
              <a:spcAft>
                <a:spcPts val="600"/>
              </a:spcAft>
            </a:pPr>
            <a:r>
              <a:rPr lang="en-US" sz="1800" dirty="0">
                <a:solidFill>
                  <a:schemeClr val="tx1"/>
                </a:solidFill>
                <a:latin typeface="+mj-lt"/>
              </a:rPr>
              <a:t>Self-describable, self-contained </a:t>
            </a:r>
            <a:r>
              <a:rPr lang="en-US" sz="1800" i="1" dirty="0">
                <a:solidFill>
                  <a:schemeClr val="tx1"/>
                </a:solidFill>
                <a:latin typeface="+mj-lt"/>
              </a:rPr>
              <a:t>values</a:t>
            </a:r>
            <a:endParaRPr lang="en-US" sz="1800" dirty="0">
              <a:solidFill>
                <a:schemeClr val="tx1"/>
              </a:solidFill>
              <a:latin typeface="+mj-lt"/>
            </a:endParaRPr>
          </a:p>
          <a:p>
            <a:pPr marL="182880" defTabSz="609585">
              <a:spcBef>
                <a:spcPts val="600"/>
              </a:spcBef>
              <a:spcAft>
                <a:spcPts val="600"/>
              </a:spcAft>
            </a:pPr>
            <a:r>
              <a:rPr lang="en-US" sz="1800" dirty="0">
                <a:solidFill>
                  <a:schemeClr val="tx1"/>
                </a:solidFill>
                <a:latin typeface="+mj-lt"/>
              </a:rPr>
              <a:t>Are trivially serialized to/from text</a:t>
            </a:r>
          </a:p>
          <a:p>
            <a:pPr defTabSz="609585"/>
            <a:r>
              <a:rPr lang="en-US" sz="2000" dirty="0"/>
              <a:t>DocumentDB makes a deep commitment to JSON for storage, indexing, query, and JavaScript execution</a:t>
            </a:r>
          </a:p>
        </p:txBody>
      </p:sp>
      <p:sp>
        <p:nvSpPr>
          <p:cNvPr id="9" name="Title 8"/>
          <p:cNvSpPr>
            <a:spLocks noGrp="1"/>
          </p:cNvSpPr>
          <p:nvPr>
            <p:ph type="title"/>
          </p:nvPr>
        </p:nvSpPr>
        <p:spPr/>
        <p:txBody>
          <a:bodyPr/>
          <a:lstStyle/>
          <a:p>
            <a:r>
              <a:rPr lang="en-US" dirty="0">
                <a:solidFill>
                  <a:srgbClr val="0070C0"/>
                </a:solidFill>
              </a:rPr>
              <a:t>DocumentDB JSON documents</a:t>
            </a:r>
          </a:p>
        </p:txBody>
      </p:sp>
      <p:sp>
        <p:nvSpPr>
          <p:cNvPr id="140" name="Text Placeholder 2"/>
          <p:cNvSpPr txBox="1">
            <a:spLocks/>
          </p:cNvSpPr>
          <p:nvPr/>
        </p:nvSpPr>
        <p:spPr>
          <a:xfrm>
            <a:off x="435935" y="1350547"/>
            <a:ext cx="6751518" cy="4826969"/>
          </a:xfrm>
          <a:prstGeom prst="rect">
            <a:avLst/>
          </a:prstGeom>
          <a:solidFill>
            <a:schemeClr val="bg1">
              <a:lumMod val="95000"/>
            </a:schemeClr>
          </a:solidFill>
          <a:ln w="76200">
            <a:solidFill>
              <a:srgbClr val="0072C6"/>
            </a:solidFill>
          </a:ln>
        </p:spPr>
        <p:txBody>
          <a:bodyPr vert="horz" wrap="square" lIns="182880" tIns="146304" rIns="91440" bIns="146304" rtlCol="0">
            <a:no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a:t>
            </a:r>
          </a:p>
          <a:p>
            <a:r>
              <a:rPr lang="en-US" sz="1600" dirty="0"/>
              <a:t>	“locations”:</a:t>
            </a:r>
          </a:p>
          <a:p>
            <a:r>
              <a:rPr lang="en-US" sz="1600" dirty="0"/>
              <a:t>	[</a:t>
            </a:r>
          </a:p>
          <a:p>
            <a:r>
              <a:rPr lang="en-US" sz="1600" dirty="0"/>
              <a:t>		{“country”: “Germany”, “city”: “Berlin”},</a:t>
            </a:r>
          </a:p>
          <a:p>
            <a:r>
              <a:rPr lang="en-US" sz="1600" dirty="0"/>
              <a:t>		{“country”: “France”, “city”: “Paris”},</a:t>
            </a:r>
          </a:p>
          <a:p>
            <a:r>
              <a:rPr lang="en-US" sz="1600" dirty="0"/>
              <a:t>	],</a:t>
            </a:r>
          </a:p>
          <a:p>
            <a:r>
              <a:rPr lang="en-US" sz="1600" dirty="0"/>
              <a:t>	“headquarter”: “Belgium”,</a:t>
            </a:r>
          </a:p>
          <a:p>
            <a:r>
              <a:rPr lang="en-US" sz="1600" dirty="0"/>
              <a:t>	“exports”:[{“city”: “Moscow”},{“city”: “Athens”}]</a:t>
            </a:r>
          </a:p>
          <a:p>
            <a:r>
              <a:rPr lang="en-US" sz="1600" dirty="0"/>
              <a:t>} </a:t>
            </a:r>
          </a:p>
          <a:p>
            <a:endParaRPr lang="en-US" dirty="0"/>
          </a:p>
          <a:p>
            <a:endParaRPr lang="en-US" dirty="0"/>
          </a:p>
          <a:p>
            <a:endParaRPr lang="en-US" dirty="0"/>
          </a:p>
          <a:p>
            <a:endParaRPr lang="en-US" dirty="0"/>
          </a:p>
          <a:p>
            <a:endParaRPr lang="en-US" dirty="0"/>
          </a:p>
          <a:p>
            <a:pPr>
              <a:lnSpc>
                <a:spcPct val="150000"/>
              </a:lnSpc>
            </a:pPr>
            <a:endParaRPr lang="en-US" dirty="0"/>
          </a:p>
          <a:p>
            <a:pPr algn="ctr"/>
            <a:endParaRPr lang="en-US" dirty="0"/>
          </a:p>
          <a:p>
            <a:pPr algn="ctr"/>
            <a:r>
              <a:rPr lang="en-US" sz="2000" dirty="0">
                <a:latin typeface="Segoe UI" panose="020B0502040204020203" pitchFamily="34" charset="0"/>
                <a:cs typeface="Segoe UI" panose="020B0502040204020203" pitchFamily="34" charset="0"/>
              </a:rPr>
              <a:t>JSON document as tree</a:t>
            </a:r>
          </a:p>
        </p:txBody>
      </p:sp>
      <p:grpSp>
        <p:nvGrpSpPr>
          <p:cNvPr id="235" name="Group 234"/>
          <p:cNvGrpSpPr/>
          <p:nvPr/>
        </p:nvGrpSpPr>
        <p:grpSpPr>
          <a:xfrm>
            <a:off x="1237860" y="3734154"/>
            <a:ext cx="5147668" cy="1869349"/>
            <a:chOff x="897026" y="2520059"/>
            <a:chExt cx="5147668" cy="1869349"/>
          </a:xfrm>
          <a:solidFill>
            <a:schemeClr val="bg1"/>
          </a:solidFill>
        </p:grpSpPr>
        <p:sp>
          <p:nvSpPr>
            <p:cNvPr id="236" name="Rectangle 235"/>
            <p:cNvSpPr/>
            <p:nvPr/>
          </p:nvSpPr>
          <p:spPr bwMode="auto">
            <a:xfrm>
              <a:off x="897026" y="2995882"/>
              <a:ext cx="242020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Locations</a:t>
              </a:r>
            </a:p>
          </p:txBody>
        </p:sp>
        <p:sp>
          <p:nvSpPr>
            <p:cNvPr id="237" name="Rectangle 236"/>
            <p:cNvSpPr/>
            <p:nvPr/>
          </p:nvSpPr>
          <p:spPr bwMode="auto">
            <a:xfrm>
              <a:off x="3409341" y="2995882"/>
              <a:ext cx="99577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Headquarter</a:t>
              </a:r>
            </a:p>
          </p:txBody>
        </p:sp>
        <p:sp>
          <p:nvSpPr>
            <p:cNvPr id="238" name="Rectangle 237"/>
            <p:cNvSpPr/>
            <p:nvPr/>
          </p:nvSpPr>
          <p:spPr bwMode="auto">
            <a:xfrm>
              <a:off x="3409341" y="3381094"/>
              <a:ext cx="99044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Belgium</a:t>
              </a:r>
            </a:p>
          </p:txBody>
        </p:sp>
        <p:grpSp>
          <p:nvGrpSpPr>
            <p:cNvPr id="239" name="Group 238"/>
            <p:cNvGrpSpPr/>
            <p:nvPr/>
          </p:nvGrpSpPr>
          <p:grpSpPr>
            <a:xfrm>
              <a:off x="897027" y="3772798"/>
              <a:ext cx="2418196" cy="224906"/>
              <a:chOff x="1006172" y="3761368"/>
              <a:chExt cx="2225020" cy="224906"/>
            </a:xfrm>
            <a:grpFill/>
          </p:grpSpPr>
          <p:sp>
            <p:nvSpPr>
              <p:cNvPr id="277" name="Rectangle 276"/>
              <p:cNvSpPr/>
              <p:nvPr/>
            </p:nvSpPr>
            <p:spPr bwMode="auto">
              <a:xfrm>
                <a:off x="1006172"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278" name="Rectangle 277"/>
              <p:cNvSpPr/>
              <p:nvPr/>
            </p:nvSpPr>
            <p:spPr bwMode="auto">
              <a:xfrm>
                <a:off x="1701710"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79" name="Rectangle 278"/>
              <p:cNvSpPr/>
              <p:nvPr/>
            </p:nvSpPr>
            <p:spPr bwMode="auto">
              <a:xfrm>
                <a:off x="2157958" y="3761368"/>
                <a:ext cx="61698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Country</a:t>
                </a:r>
              </a:p>
            </p:txBody>
          </p:sp>
          <p:sp>
            <p:nvSpPr>
              <p:cNvPr id="280" name="Rectangle 279"/>
              <p:cNvSpPr/>
              <p:nvPr/>
            </p:nvSpPr>
            <p:spPr bwMode="auto">
              <a:xfrm>
                <a:off x="2850965" y="3761368"/>
                <a:ext cx="380227"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grpSp>
        <p:grpSp>
          <p:nvGrpSpPr>
            <p:cNvPr id="240" name="Group 239"/>
            <p:cNvGrpSpPr/>
            <p:nvPr/>
          </p:nvGrpSpPr>
          <p:grpSpPr>
            <a:xfrm>
              <a:off x="903163" y="4164502"/>
              <a:ext cx="2412108" cy="224906"/>
              <a:chOff x="903163" y="4153072"/>
              <a:chExt cx="2431038" cy="224906"/>
            </a:xfrm>
            <a:grpFill/>
          </p:grpSpPr>
          <p:sp>
            <p:nvSpPr>
              <p:cNvPr id="273" name="Rectangle 272"/>
              <p:cNvSpPr/>
              <p:nvPr/>
            </p:nvSpPr>
            <p:spPr bwMode="auto">
              <a:xfrm>
                <a:off x="903163" y="4153072"/>
                <a:ext cx="72203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Germany</a:t>
                </a:r>
              </a:p>
            </p:txBody>
          </p:sp>
          <p:sp>
            <p:nvSpPr>
              <p:cNvPr id="274" name="Rectangle 273"/>
              <p:cNvSpPr/>
              <p:nvPr/>
            </p:nvSpPr>
            <p:spPr bwMode="auto">
              <a:xfrm>
                <a:off x="1703352" y="4153072"/>
                <a:ext cx="49798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Berlin</a:t>
                </a:r>
              </a:p>
            </p:txBody>
          </p:sp>
          <p:sp>
            <p:nvSpPr>
              <p:cNvPr id="275" name="Rectangle 274"/>
              <p:cNvSpPr/>
              <p:nvPr/>
            </p:nvSpPr>
            <p:spPr bwMode="auto">
              <a:xfrm>
                <a:off x="2279492" y="4153072"/>
                <a:ext cx="55513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France</a:t>
                </a:r>
              </a:p>
            </p:txBody>
          </p:sp>
          <p:sp>
            <p:nvSpPr>
              <p:cNvPr id="276" name="Rectangle 275"/>
              <p:cNvSpPr/>
              <p:nvPr/>
            </p:nvSpPr>
            <p:spPr bwMode="auto">
              <a:xfrm>
                <a:off x="2912782" y="4153072"/>
                <a:ext cx="421419"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Paris</a:t>
                </a:r>
              </a:p>
            </p:txBody>
          </p:sp>
        </p:grpSp>
        <p:grpSp>
          <p:nvGrpSpPr>
            <p:cNvPr id="241" name="Group 240"/>
            <p:cNvGrpSpPr/>
            <p:nvPr/>
          </p:nvGrpSpPr>
          <p:grpSpPr>
            <a:xfrm>
              <a:off x="4492951" y="2995882"/>
              <a:ext cx="1551743" cy="1393526"/>
              <a:chOff x="4492952" y="2995882"/>
              <a:chExt cx="1280160" cy="1393526"/>
            </a:xfrm>
            <a:grpFill/>
          </p:grpSpPr>
          <p:sp>
            <p:nvSpPr>
              <p:cNvPr id="266" name="Rectangle 265"/>
              <p:cNvSpPr/>
              <p:nvPr/>
            </p:nvSpPr>
            <p:spPr bwMode="auto">
              <a:xfrm>
                <a:off x="4492952" y="2995882"/>
                <a:ext cx="128016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Exports</a:t>
                </a:r>
              </a:p>
            </p:txBody>
          </p:sp>
          <p:sp>
            <p:nvSpPr>
              <p:cNvPr id="267" name="Rectangle 266"/>
              <p:cNvSpPr/>
              <p:nvPr/>
            </p:nvSpPr>
            <p:spPr bwMode="auto">
              <a:xfrm>
                <a:off x="5172017" y="3772798"/>
                <a:ext cx="601095"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68" name="Rectangle 267"/>
              <p:cNvSpPr/>
              <p:nvPr/>
            </p:nvSpPr>
            <p:spPr bwMode="auto">
              <a:xfrm>
                <a:off x="4492952" y="3772798"/>
                <a:ext cx="608406"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City</a:t>
                </a:r>
              </a:p>
            </p:txBody>
          </p:sp>
          <p:sp>
            <p:nvSpPr>
              <p:cNvPr id="269" name="Rectangle 268"/>
              <p:cNvSpPr/>
              <p:nvPr/>
            </p:nvSpPr>
            <p:spPr bwMode="auto">
              <a:xfrm>
                <a:off x="4492952" y="4164502"/>
                <a:ext cx="61458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Moscow</a:t>
                </a:r>
              </a:p>
            </p:txBody>
          </p:sp>
          <p:sp>
            <p:nvSpPr>
              <p:cNvPr id="270" name="Rectangle 269"/>
              <p:cNvSpPr/>
              <p:nvPr/>
            </p:nvSpPr>
            <p:spPr bwMode="auto">
              <a:xfrm>
                <a:off x="5169608" y="4164502"/>
                <a:ext cx="603503"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Athens</a:t>
                </a:r>
              </a:p>
            </p:txBody>
          </p:sp>
          <p:sp>
            <p:nvSpPr>
              <p:cNvPr id="271" name="Rectangle 270"/>
              <p:cNvSpPr/>
              <p:nvPr/>
            </p:nvSpPr>
            <p:spPr bwMode="auto">
              <a:xfrm>
                <a:off x="4493904" y="3381094"/>
                <a:ext cx="613630"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272" name="Rectangle 271"/>
              <p:cNvSpPr/>
              <p:nvPr/>
            </p:nvSpPr>
            <p:spPr bwMode="auto">
              <a:xfrm>
                <a:off x="5169608" y="3381094"/>
                <a:ext cx="603504"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242" name="Elbow Connector 241"/>
            <p:cNvCxnSpPr>
              <a:endCxn id="236" idx="0"/>
            </p:cNvCxnSpPr>
            <p:nvPr/>
          </p:nvCxnSpPr>
          <p:spPr>
            <a:xfrm rot="10800000" flipV="1">
              <a:off x="2107129" y="2857418"/>
              <a:ext cx="1800094"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Elbow Connector 242"/>
            <p:cNvCxnSpPr>
              <a:endCxn id="266" idx="0"/>
            </p:cNvCxnSpPr>
            <p:nvPr/>
          </p:nvCxnSpPr>
          <p:spPr>
            <a:xfrm>
              <a:off x="3907223" y="2857419"/>
              <a:ext cx="1361600" cy="138463"/>
            </a:xfrm>
            <a:prstGeom prst="bentConnector2">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a:stCxn id="260" idx="2"/>
            </p:cNvCxnSpPr>
            <p:nvPr/>
          </p:nvCxnSpPr>
          <p:spPr>
            <a:xfrm>
              <a:off x="3907225" y="2744965"/>
              <a:ext cx="639" cy="246760"/>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3907225"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a:off x="4862203"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p:nvPr/>
          </p:nvCxnSpPr>
          <p:spPr>
            <a:xfrm flipH="1">
              <a:off x="5674016"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p:nvPr/>
          </p:nvCxnSpPr>
          <p:spPr>
            <a:xfrm flipH="1">
              <a:off x="4862203"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flipH="1">
              <a:off x="5674016"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flipH="1">
              <a:off x="4862203"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flipH="1">
              <a:off x="5674016" y="4000628"/>
              <a:ext cx="1" cy="163764"/>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flipH="1">
              <a:off x="1473630"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flipH="1">
              <a:off x="2731911" y="3222993"/>
              <a:ext cx="1" cy="148876"/>
            </a:xfrm>
            <a:prstGeom prst="straightConnector1">
              <a:avLst/>
            </a:prstGeom>
            <a:grpFill/>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flipH="1">
              <a:off x="1874894"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p:nvPr/>
          </p:nvCxnSpPr>
          <p:spPr>
            <a:xfrm flipH="1">
              <a:off x="250337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flipH="1">
              <a:off x="126417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flipH="1">
              <a:off x="1952344"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flipH="1">
              <a:off x="2557059"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flipH="1">
              <a:off x="3123491" y="4000628"/>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60" name="Rectangle 259"/>
            <p:cNvSpPr/>
            <p:nvPr/>
          </p:nvSpPr>
          <p:spPr bwMode="auto">
            <a:xfrm>
              <a:off x="3753381" y="2520059"/>
              <a:ext cx="307688" cy="224906"/>
            </a:xfrm>
            <a:prstGeom prst="rect">
              <a:avLst/>
            </a:prstGeom>
            <a:solidFill>
              <a:schemeClr val="bg2">
                <a:lumMod val="75000"/>
              </a:schemeClr>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ea typeface="Segoe UI" pitchFamily="34" charset="0"/>
                <a:cs typeface="Segoe UI" pitchFamily="34" charset="0"/>
              </a:endParaRPr>
            </a:p>
          </p:txBody>
        </p:sp>
        <p:grpSp>
          <p:nvGrpSpPr>
            <p:cNvPr id="261" name="Group 260"/>
            <p:cNvGrpSpPr/>
            <p:nvPr/>
          </p:nvGrpSpPr>
          <p:grpSpPr>
            <a:xfrm>
              <a:off x="897026" y="3381094"/>
              <a:ext cx="2418197" cy="224906"/>
              <a:chOff x="897027" y="3369664"/>
              <a:chExt cx="2129880" cy="224906"/>
            </a:xfrm>
            <a:grpFill/>
          </p:grpSpPr>
          <p:sp>
            <p:nvSpPr>
              <p:cNvPr id="264" name="Rectangle 263"/>
              <p:cNvSpPr/>
              <p:nvPr/>
            </p:nvSpPr>
            <p:spPr bwMode="auto">
              <a:xfrm>
                <a:off x="897027" y="3369664"/>
                <a:ext cx="1026412"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0</a:t>
                </a:r>
              </a:p>
            </p:txBody>
          </p:sp>
          <p:sp>
            <p:nvSpPr>
              <p:cNvPr id="265" name="Rectangle 264"/>
              <p:cNvSpPr/>
              <p:nvPr/>
            </p:nvSpPr>
            <p:spPr bwMode="auto">
              <a:xfrm>
                <a:off x="2002779" y="3369664"/>
                <a:ext cx="1024128" cy="224906"/>
              </a:xfrm>
              <a:prstGeom prst="rect">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1</a:t>
                </a:r>
              </a:p>
            </p:txBody>
          </p:sp>
        </p:grpSp>
        <p:cxnSp>
          <p:nvCxnSpPr>
            <p:cNvPr id="262" name="Straight Arrow Connector 261"/>
            <p:cNvCxnSpPr/>
            <p:nvPr/>
          </p:nvCxnSpPr>
          <p:spPr>
            <a:xfrm flipH="1">
              <a:off x="3120251"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a:off x="1254707" y="3612292"/>
              <a:ext cx="1" cy="163764"/>
            </a:xfrm>
            <a:prstGeom prst="straightConnector1">
              <a:avLst/>
            </a:prstGeom>
            <a:grpFill/>
            <a:ln w="19050">
              <a:solidFill>
                <a:schemeClr val="tx1"/>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4882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Arrow Connector 13"/>
          <p:cNvCxnSpPr/>
          <p:nvPr/>
        </p:nvCxnSpPr>
        <p:spPr>
          <a:xfrm>
            <a:off x="1283812" y="2814914"/>
            <a:ext cx="1151" cy="1036323"/>
          </a:xfrm>
          <a:prstGeom prst="straightConnector1">
            <a:avLst/>
          </a:prstGeom>
          <a:ln w="762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751195" y="2318271"/>
            <a:ext cx="1131854" cy="0"/>
          </a:xfrm>
          <a:prstGeom prst="straightConnector1">
            <a:avLst/>
          </a:prstGeom>
          <a:ln w="762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605972" y="2318271"/>
            <a:ext cx="951637" cy="0"/>
          </a:xfrm>
          <a:prstGeom prst="straightConnector1">
            <a:avLst/>
          </a:prstGeom>
          <a:ln w="76200">
            <a:solidFill>
              <a:schemeClr val="bg2">
                <a:lumMod val="9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title"/>
          </p:nvPr>
        </p:nvSpPr>
        <p:spPr/>
        <p:txBody>
          <a:bodyPr/>
          <a:lstStyle/>
          <a:p>
            <a:r>
              <a:rPr lang="en-US" dirty="0">
                <a:solidFill>
                  <a:srgbClr val="0070C0"/>
                </a:solidFill>
              </a:rPr>
              <a:t>Data modeling with RDBMS</a:t>
            </a:r>
          </a:p>
        </p:txBody>
      </p:sp>
      <p:sp>
        <p:nvSpPr>
          <p:cNvPr id="2" name="Text Placeholder 1"/>
          <p:cNvSpPr>
            <a:spLocks noGrp="1"/>
          </p:cNvSpPr>
          <p:nvPr>
            <p:ph type="body" sz="quarter" idx="4294967295"/>
          </p:nvPr>
        </p:nvSpPr>
        <p:spPr>
          <a:xfrm>
            <a:off x="7519988" y="1350963"/>
            <a:ext cx="4505757" cy="4949825"/>
          </a:xfrm>
        </p:spPr>
        <p:txBody>
          <a:bodyPr>
            <a:noAutofit/>
          </a:bodyPr>
          <a:lstStyle/>
          <a:p>
            <a:pPr marL="0" indent="0" defTabSz="609585">
              <a:spcBef>
                <a:spcPts val="600"/>
              </a:spcBef>
              <a:spcAft>
                <a:spcPts val="600"/>
              </a:spcAft>
              <a:buNone/>
            </a:pPr>
            <a:r>
              <a:rPr lang="en-US" sz="1800" dirty="0">
                <a:solidFill>
                  <a:schemeClr val="accent1"/>
                </a:solidFill>
              </a:rPr>
              <a:t>Doing it the RDBMS way: normalize, normalize, normalize…</a:t>
            </a:r>
          </a:p>
          <a:p>
            <a:pPr marL="0" indent="0" defTabSz="365760">
              <a:lnSpc>
                <a:spcPct val="120000"/>
              </a:lnSpc>
              <a:spcBef>
                <a:spcPts val="600"/>
              </a:spcBef>
              <a:spcAft>
                <a:spcPts val="600"/>
              </a:spcAft>
              <a:buNone/>
            </a:pPr>
            <a:r>
              <a:rPr lang="en-US" sz="1800" dirty="0">
                <a:solidFill>
                  <a:schemeClr val="accent1"/>
                </a:solidFill>
              </a:rPr>
              <a:t>Joins needed to query for Person with related tables </a:t>
            </a:r>
          </a:p>
          <a:p>
            <a:pPr marL="0" indent="0" defTabSz="365760">
              <a:lnSpc>
                <a:spcPct val="120000"/>
              </a:lnSpc>
              <a:spcBef>
                <a:spcPts val="0"/>
              </a:spcBef>
              <a:buNone/>
            </a:pPr>
            <a:r>
              <a:rPr lang="en-US" sz="1400" dirty="0">
                <a:latin typeface="Consolas" panose="020B0609020204030204" pitchFamily="49" charset="0"/>
                <a:cs typeface="Consolas" panose="020B0609020204030204" pitchFamily="49" charset="0"/>
              </a:rPr>
              <a:t>SELECT p.name, p.lastName, p.age,</a:t>
            </a:r>
          </a:p>
          <a:p>
            <a:pPr marL="0" indent="0" defTabSz="365760">
              <a:lnSpc>
                <a:spcPct val="120000"/>
              </a:lnSpc>
              <a:spcBef>
                <a:spcPts val="0"/>
              </a:spcBef>
              <a:buNone/>
            </a:pPr>
            <a:r>
              <a:rPr lang="en-US" sz="1400" dirty="0">
                <a:latin typeface="Consolas" panose="020B0609020204030204" pitchFamily="49" charset="0"/>
                <a:cs typeface="Consolas" panose="020B0609020204030204" pitchFamily="49" charset="0"/>
              </a:rPr>
              <a:t>	cd.detail , cdt.type, a.street, a.city,</a:t>
            </a:r>
          </a:p>
          <a:p>
            <a:pPr marL="0" indent="0" defTabSz="365760">
              <a:lnSpc>
                <a:spcPct val="120000"/>
              </a:lnSpc>
              <a:spcBef>
                <a:spcPts val="0"/>
              </a:spcBef>
              <a:buNone/>
            </a:pPr>
            <a:r>
              <a:rPr lang="en-US" sz="1400" dirty="0">
                <a:latin typeface="Consolas" panose="020B0609020204030204" pitchFamily="49" charset="0"/>
                <a:cs typeface="Consolas" panose="020B0609020204030204" pitchFamily="49" charset="0"/>
              </a:rPr>
              <a:t>	a.state, a.zip</a:t>
            </a:r>
          </a:p>
          <a:p>
            <a:pPr marL="0" indent="0" defTabSz="365760">
              <a:lnSpc>
                <a:spcPct val="120000"/>
              </a:lnSpc>
              <a:spcBef>
                <a:spcPts val="0"/>
              </a:spcBef>
              <a:buNone/>
            </a:pPr>
            <a:r>
              <a:rPr lang="en-US" sz="1400" dirty="0">
                <a:latin typeface="Consolas" panose="020B0609020204030204" pitchFamily="49" charset="0"/>
                <a:cs typeface="Consolas" panose="020B0609020204030204" pitchFamily="49" charset="0"/>
              </a:rPr>
              <a:t>FROM Person p</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INNER JOIN Address a </a:t>
            </a:r>
          </a:p>
          <a:p>
            <a:pPr marL="0" indent="0" defTabSz="365760">
              <a:lnSpc>
                <a:spcPct val="120000"/>
              </a:lnSpc>
              <a:spcBef>
                <a:spcPts val="0"/>
              </a:spcBef>
              <a:buNone/>
            </a:pPr>
            <a:r>
              <a:rPr lang="en-US" sz="1400" dirty="0">
                <a:latin typeface="Consolas" panose="020B0609020204030204" pitchFamily="49" charset="0"/>
                <a:cs typeface="Consolas" panose="020B0609020204030204" pitchFamily="49" charset="0"/>
              </a:rPr>
              <a:t>	ON a.person_id = p.id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INNER JOIN ContactDetail cd </a:t>
            </a:r>
          </a:p>
          <a:p>
            <a:pPr marL="0" indent="0" defTabSz="365760">
              <a:lnSpc>
                <a:spcPct val="120000"/>
              </a:lnSpc>
              <a:spcBef>
                <a:spcPts val="0"/>
              </a:spcBef>
              <a:buNone/>
            </a:pPr>
            <a:r>
              <a:rPr lang="en-US" sz="1400" dirty="0">
                <a:latin typeface="Consolas" panose="020B0609020204030204" pitchFamily="49" charset="0"/>
                <a:cs typeface="Consolas" panose="020B0609020204030204" pitchFamily="49" charset="0"/>
              </a:rPr>
              <a:t>	ON cd.person_id = p.id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INNER JOIN ContactDetailType cdt </a:t>
            </a:r>
          </a:p>
          <a:p>
            <a:pPr marL="0" indent="0" defTabSz="365760">
              <a:lnSpc>
                <a:spcPct val="120000"/>
              </a:lnSpc>
              <a:spcBef>
                <a:spcPts val="0"/>
              </a:spcBef>
              <a:buNone/>
            </a:pPr>
            <a:r>
              <a:rPr lang="en-US" sz="1400" dirty="0">
                <a:latin typeface="Consolas" panose="020B0609020204030204" pitchFamily="49" charset="0"/>
                <a:cs typeface="Consolas" panose="020B0609020204030204" pitchFamily="49" charset="0"/>
              </a:rPr>
              <a:t>	ON cd.type_id = cdt.id</a:t>
            </a:r>
          </a:p>
          <a:p>
            <a:pPr marL="0" indent="0" defTabSz="609585">
              <a:spcBef>
                <a:spcPts val="600"/>
              </a:spcBef>
              <a:spcAft>
                <a:spcPts val="600"/>
              </a:spcAft>
              <a:buNone/>
            </a:pPr>
            <a:r>
              <a:rPr lang="en-US" sz="1800" dirty="0">
                <a:solidFill>
                  <a:schemeClr val="accent1"/>
                </a:solidFill>
              </a:rPr>
              <a:t>Updating Person, ContactDetail, and Address requires updates to many tables</a:t>
            </a:r>
          </a:p>
          <a:p>
            <a:pPr marL="0" indent="0">
              <a:buNone/>
            </a:pPr>
            <a:endParaRPr lang="en-US" sz="2000" dirty="0">
              <a:solidFill>
                <a:schemeClr val="accent1"/>
              </a:solidFill>
            </a:endParaRPr>
          </a:p>
        </p:txBody>
      </p:sp>
      <p:sp>
        <p:nvSpPr>
          <p:cNvPr id="3" name="Rectangle 2"/>
          <p:cNvSpPr/>
          <p:nvPr/>
        </p:nvSpPr>
        <p:spPr bwMode="auto">
          <a:xfrm>
            <a:off x="505609" y="1538344"/>
            <a:ext cx="1559859" cy="15598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8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Person</a:t>
            </a: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id</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name</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lastname</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age</a:t>
            </a:r>
          </a:p>
        </p:txBody>
      </p:sp>
      <p:sp>
        <p:nvSpPr>
          <p:cNvPr id="7" name="Rectangle 6"/>
          <p:cNvSpPr/>
          <p:nvPr/>
        </p:nvSpPr>
        <p:spPr bwMode="auto">
          <a:xfrm>
            <a:off x="2965524" y="1538343"/>
            <a:ext cx="1559859" cy="15598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8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Contact Detail</a:t>
            </a: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id</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person_id</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type_id</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detail</a:t>
            </a:r>
          </a:p>
          <a:p>
            <a:pPr defTabSz="932472" fontAlgn="base">
              <a:lnSpc>
                <a:spcPct val="80000"/>
              </a:lnSpc>
              <a:spcBef>
                <a:spcPct val="0"/>
              </a:spcBef>
              <a:spcAft>
                <a:spcPct val="0"/>
              </a:spcAft>
            </a:pPr>
            <a:endParaRPr lang="en-US" sz="14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 name="Rectangle 9"/>
          <p:cNvSpPr/>
          <p:nvPr/>
        </p:nvSpPr>
        <p:spPr bwMode="auto">
          <a:xfrm>
            <a:off x="5425440" y="1538342"/>
            <a:ext cx="1559859" cy="15598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8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Contact Detail Type</a:t>
            </a: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id</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type_id</a:t>
            </a:r>
          </a:p>
          <a:p>
            <a:pPr defTabSz="932472" fontAlgn="base">
              <a:lnSpc>
                <a:spcPct val="80000"/>
              </a:lnSpc>
              <a:spcBef>
                <a:spcPct val="0"/>
              </a:spcBef>
              <a:spcAft>
                <a:spcPct val="0"/>
              </a:spcAft>
            </a:pPr>
            <a:endParaRPr lang="en-US" sz="200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 name="Rectangle 10"/>
          <p:cNvSpPr/>
          <p:nvPr/>
        </p:nvSpPr>
        <p:spPr bwMode="auto">
          <a:xfrm>
            <a:off x="505609" y="3971365"/>
            <a:ext cx="1559859" cy="15598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80000"/>
              </a:lnSpc>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Address</a:t>
            </a:r>
            <a:endParaRPr lang="en-US" sz="1200" dirty="0">
              <a:gradFill>
                <a:gsLst>
                  <a:gs pos="0">
                    <a:srgbClr val="FFFFFF"/>
                  </a:gs>
                  <a:gs pos="100000">
                    <a:srgbClr val="FFFFFF"/>
                  </a:gs>
                </a:gsLst>
                <a:lin ang="5400000" scaled="0"/>
              </a:gradFill>
              <a:ea typeface="Segoe UI" pitchFamily="34" charset="0"/>
              <a:cs typeface="Segoe UI" pitchFamily="34" charset="0"/>
            </a:endParaRP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id</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person_id</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street</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city</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state</a:t>
            </a:r>
          </a:p>
          <a:p>
            <a:pPr defTabSz="932472"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zip</a:t>
            </a:r>
          </a:p>
        </p:txBody>
      </p:sp>
    </p:spTree>
    <p:extLst>
      <p:ext uri="{BB962C8B-B14F-4D97-AF65-F5344CB8AC3E}">
        <p14:creationId xmlns:p14="http://schemas.microsoft.com/office/powerpoint/2010/main" val="2364954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normAutofit/>
          </a:bodyPr>
          <a:lstStyle/>
          <a:p>
            <a:pPr>
              <a:spcBef>
                <a:spcPts val="0"/>
              </a:spcBef>
            </a:pPr>
            <a:r>
              <a:rPr lang="en-US" dirty="0"/>
              <a:t>{</a:t>
            </a:r>
          </a:p>
          <a:p>
            <a:pPr lvl="1"/>
            <a:r>
              <a:rPr lang="en-US" dirty="0"/>
              <a:t>id_: &lt;ObjectId1&gt;,</a:t>
            </a:r>
          </a:p>
          <a:p>
            <a:pPr lvl="1"/>
            <a:r>
              <a:rPr lang="en-US" dirty="0"/>
              <a:t>username: "123xyz",</a:t>
            </a:r>
          </a:p>
          <a:p>
            <a:pPr lvl="1"/>
            <a:r>
              <a:rPr lang="en-US" dirty="0"/>
              <a:t>contact:</a:t>
            </a:r>
          </a:p>
          <a:p>
            <a:pPr lvl="1"/>
            <a:r>
              <a:rPr lang="en-US" dirty="0"/>
              <a:t>{</a:t>
            </a:r>
          </a:p>
          <a:p>
            <a:pPr lvl="2"/>
            <a:r>
              <a:rPr lang="en-US" dirty="0"/>
              <a:t>phone: "555-121-1212",</a:t>
            </a:r>
          </a:p>
          <a:p>
            <a:pPr lvl="2"/>
            <a:r>
              <a:rPr lang="en-US" dirty="0"/>
              <a:t>email: "xyx@abc.com"</a:t>
            </a:r>
          </a:p>
          <a:p>
            <a:pPr lvl="1"/>
            <a:r>
              <a:rPr lang="en-US" dirty="0"/>
              <a:t>},</a:t>
            </a:r>
          </a:p>
          <a:p>
            <a:pPr lvl="1"/>
            <a:r>
              <a:rPr lang="en-US" dirty="0"/>
              <a:t>access: </a:t>
            </a:r>
          </a:p>
          <a:p>
            <a:pPr lvl="1"/>
            <a:r>
              <a:rPr lang="en-US" dirty="0"/>
              <a:t>{</a:t>
            </a:r>
          </a:p>
          <a:p>
            <a:pPr lvl="2"/>
            <a:r>
              <a:rPr lang="en-US" dirty="0"/>
              <a:t>level: 5,</a:t>
            </a:r>
          </a:p>
          <a:p>
            <a:pPr lvl="2"/>
            <a:r>
              <a:rPr lang="en-US" dirty="0"/>
              <a:t>group: "dev"</a:t>
            </a:r>
          </a:p>
          <a:p>
            <a:pPr lvl="1"/>
            <a:r>
              <a:rPr lang="en-US" dirty="0"/>
              <a:t>}</a:t>
            </a:r>
          </a:p>
          <a:p>
            <a:pPr>
              <a:spcBef>
                <a:spcPts val="0"/>
              </a:spcBef>
            </a:pPr>
            <a:r>
              <a:rPr lang="en-US" dirty="0"/>
              <a:t>}</a:t>
            </a:r>
          </a:p>
        </p:txBody>
      </p:sp>
      <p:sp>
        <p:nvSpPr>
          <p:cNvPr id="11" name="Text Placeholder 10"/>
          <p:cNvSpPr>
            <a:spLocks noGrp="1"/>
          </p:cNvSpPr>
          <p:nvPr>
            <p:ph type="body" sz="quarter" idx="11"/>
          </p:nvPr>
        </p:nvSpPr>
        <p:spPr/>
        <p:txBody>
          <a:bodyPr>
            <a:normAutofit lnSpcReduction="10000"/>
          </a:bodyPr>
          <a:lstStyle/>
          <a:p>
            <a:pPr defTabSz="609585">
              <a:spcBef>
                <a:spcPts val="600"/>
              </a:spcBef>
              <a:spcAft>
                <a:spcPts val="600"/>
              </a:spcAft>
            </a:pPr>
            <a:r>
              <a:rPr lang="en-US" sz="2000" dirty="0"/>
              <a:t>Applications may need to issue fewer queries and updates</a:t>
            </a:r>
          </a:p>
          <a:p>
            <a:pPr defTabSz="609585">
              <a:spcBef>
                <a:spcPts val="600"/>
              </a:spcBef>
              <a:spcAft>
                <a:spcPts val="600"/>
              </a:spcAft>
            </a:pPr>
            <a:r>
              <a:rPr lang="en-US" sz="2000" dirty="0"/>
              <a:t>Generally, use embedded data models when:</a:t>
            </a:r>
          </a:p>
          <a:p>
            <a:pPr marL="182880" lvl="1" defTabSz="609585">
              <a:spcBef>
                <a:spcPts val="600"/>
              </a:spcBef>
              <a:spcAft>
                <a:spcPts val="600"/>
              </a:spcAft>
            </a:pPr>
            <a:r>
              <a:rPr lang="en-US" sz="1600" dirty="0">
                <a:latin typeface="+mj-lt"/>
              </a:rPr>
              <a:t>There are “</a:t>
            </a:r>
            <a:r>
              <a:rPr lang="en-US" sz="1600" b="1" dirty="0">
                <a:latin typeface="+mj-lt"/>
              </a:rPr>
              <a:t>contains</a:t>
            </a:r>
            <a:r>
              <a:rPr lang="en-US" sz="1600" dirty="0">
                <a:latin typeface="+mj-lt"/>
              </a:rPr>
              <a:t>” relationships between entities</a:t>
            </a:r>
          </a:p>
          <a:p>
            <a:pPr marL="182880" lvl="1" defTabSz="609585">
              <a:spcBef>
                <a:spcPts val="600"/>
              </a:spcBef>
              <a:spcAft>
                <a:spcPts val="600"/>
              </a:spcAft>
            </a:pPr>
            <a:r>
              <a:rPr lang="en-US" sz="1600" dirty="0">
                <a:latin typeface="+mj-lt"/>
              </a:rPr>
              <a:t>There are </a:t>
            </a:r>
            <a:r>
              <a:rPr lang="en-US" sz="1600" b="1" dirty="0">
                <a:latin typeface="+mj-lt"/>
              </a:rPr>
              <a:t>one-to-few</a:t>
            </a:r>
            <a:r>
              <a:rPr lang="en-US" sz="1600" dirty="0">
                <a:latin typeface="+mj-lt"/>
              </a:rPr>
              <a:t> relationships between entities </a:t>
            </a:r>
          </a:p>
          <a:p>
            <a:pPr marL="182880" lvl="1" defTabSz="609585">
              <a:spcBef>
                <a:spcPts val="600"/>
              </a:spcBef>
              <a:spcAft>
                <a:spcPts val="600"/>
              </a:spcAft>
            </a:pPr>
            <a:r>
              <a:rPr lang="en-US" sz="1600" dirty="0">
                <a:latin typeface="+mj-lt"/>
              </a:rPr>
              <a:t>Embedded data </a:t>
            </a:r>
            <a:r>
              <a:rPr lang="en-US" sz="1600" b="1" dirty="0">
                <a:latin typeface="+mj-lt"/>
              </a:rPr>
              <a:t>changes infrequently</a:t>
            </a:r>
          </a:p>
          <a:p>
            <a:pPr marL="182880" lvl="1" defTabSz="609585">
              <a:spcBef>
                <a:spcPts val="600"/>
              </a:spcBef>
              <a:spcAft>
                <a:spcPts val="600"/>
              </a:spcAft>
            </a:pPr>
            <a:r>
              <a:rPr lang="en-US" sz="1600" dirty="0">
                <a:latin typeface="+mj-lt"/>
              </a:rPr>
              <a:t>Embedded data </a:t>
            </a:r>
            <a:r>
              <a:rPr lang="en-US" sz="1600" b="1" dirty="0">
                <a:latin typeface="+mj-lt"/>
              </a:rPr>
              <a:t>won’t grow </a:t>
            </a:r>
            <a:r>
              <a:rPr lang="en-US" sz="1600" dirty="0">
                <a:latin typeface="+mj-lt"/>
              </a:rPr>
              <a:t>without bound</a:t>
            </a:r>
          </a:p>
          <a:p>
            <a:pPr marL="182880" lvl="1" defTabSz="609585">
              <a:spcBef>
                <a:spcPts val="600"/>
              </a:spcBef>
              <a:spcAft>
                <a:spcPts val="600"/>
              </a:spcAft>
            </a:pPr>
            <a:r>
              <a:rPr lang="en-US" sz="1600" dirty="0">
                <a:latin typeface="+mj-lt"/>
              </a:rPr>
              <a:t>Embedded data is </a:t>
            </a:r>
            <a:r>
              <a:rPr lang="en-US" sz="1600" b="1" dirty="0">
                <a:latin typeface="+mj-lt"/>
              </a:rPr>
              <a:t>integral</a:t>
            </a:r>
            <a:r>
              <a:rPr lang="en-US" sz="1600" dirty="0">
                <a:latin typeface="+mj-lt"/>
              </a:rPr>
              <a:t> to data in a document</a:t>
            </a:r>
          </a:p>
          <a:p>
            <a:pPr defTabSz="609585">
              <a:spcBef>
                <a:spcPts val="600"/>
              </a:spcBef>
              <a:spcAft>
                <a:spcPts val="600"/>
              </a:spcAft>
            </a:pPr>
            <a:r>
              <a:rPr lang="en-US" sz="2000" dirty="0"/>
              <a:t>Denormalizing typically provides better </a:t>
            </a:r>
            <a:r>
              <a:rPr lang="en-US" sz="2000" b="1" dirty="0"/>
              <a:t>read</a:t>
            </a:r>
            <a:r>
              <a:rPr lang="en-US" sz="2000" dirty="0"/>
              <a:t> performance</a:t>
            </a:r>
          </a:p>
          <a:p>
            <a:endParaRPr lang="en-US" dirty="0"/>
          </a:p>
        </p:txBody>
      </p:sp>
      <p:sp>
        <p:nvSpPr>
          <p:cNvPr id="7" name="Title 6"/>
          <p:cNvSpPr>
            <a:spLocks noGrp="1"/>
          </p:cNvSpPr>
          <p:nvPr>
            <p:ph type="title"/>
          </p:nvPr>
        </p:nvSpPr>
        <p:spPr/>
        <p:txBody>
          <a:bodyPr/>
          <a:lstStyle/>
          <a:p>
            <a:r>
              <a:rPr lang="en-US" dirty="0">
                <a:solidFill>
                  <a:srgbClr val="0070C0"/>
                </a:solidFill>
              </a:rPr>
              <a:t>Data modeling with denormalization</a:t>
            </a:r>
          </a:p>
        </p:txBody>
      </p:sp>
    </p:spTree>
    <p:extLst>
      <p:ext uri="{BB962C8B-B14F-4D97-AF65-F5344CB8AC3E}">
        <p14:creationId xmlns:p14="http://schemas.microsoft.com/office/powerpoint/2010/main" val="2455393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 </a:t>
            </a:r>
          </a:p>
        </p:txBody>
      </p:sp>
      <p:sp>
        <p:nvSpPr>
          <p:cNvPr id="9" name="Text Placeholder 8"/>
          <p:cNvSpPr>
            <a:spLocks noGrp="1"/>
          </p:cNvSpPr>
          <p:nvPr>
            <p:ph type="body" sz="quarter" idx="11"/>
          </p:nvPr>
        </p:nvSpPr>
        <p:spPr/>
        <p:txBody>
          <a:bodyPr>
            <a:noAutofit/>
          </a:bodyPr>
          <a:lstStyle/>
          <a:p>
            <a:pPr defTabSz="609585">
              <a:lnSpc>
                <a:spcPct val="100000"/>
              </a:lnSpc>
              <a:spcBef>
                <a:spcPts val="600"/>
              </a:spcBef>
              <a:spcAft>
                <a:spcPts val="600"/>
              </a:spcAft>
            </a:pPr>
            <a:r>
              <a:rPr lang="en-US" sz="2000" dirty="0"/>
              <a:t>In general, use normalized data models when:</a:t>
            </a:r>
          </a:p>
          <a:p>
            <a:pPr marL="182880" lvl="1" defTabSz="609585">
              <a:lnSpc>
                <a:spcPct val="100000"/>
              </a:lnSpc>
              <a:spcBef>
                <a:spcPts val="600"/>
              </a:spcBef>
              <a:spcAft>
                <a:spcPts val="600"/>
              </a:spcAft>
            </a:pPr>
            <a:r>
              <a:rPr lang="en-US" sz="1600" dirty="0">
                <a:latin typeface="+mj-lt"/>
              </a:rPr>
              <a:t>Write performance for duplication is more important</a:t>
            </a:r>
          </a:p>
          <a:p>
            <a:pPr marL="182880" lvl="1" defTabSz="609585">
              <a:lnSpc>
                <a:spcPct val="100000"/>
              </a:lnSpc>
              <a:spcBef>
                <a:spcPts val="600"/>
              </a:spcBef>
              <a:spcAft>
                <a:spcPts val="600"/>
              </a:spcAft>
            </a:pPr>
            <a:r>
              <a:rPr lang="en-US" sz="1600" dirty="0">
                <a:latin typeface="+mj-lt"/>
              </a:rPr>
              <a:t>Representing one-to-many relationships</a:t>
            </a:r>
          </a:p>
          <a:p>
            <a:pPr marL="182880" lvl="1" defTabSz="609585">
              <a:lnSpc>
                <a:spcPct val="100000"/>
              </a:lnSpc>
              <a:spcBef>
                <a:spcPts val="600"/>
              </a:spcBef>
              <a:spcAft>
                <a:spcPts val="600"/>
              </a:spcAft>
            </a:pPr>
            <a:r>
              <a:rPr lang="en-US" sz="1600" dirty="0">
                <a:latin typeface="+mj-lt"/>
              </a:rPr>
              <a:t>Representing many-to-many relationships</a:t>
            </a:r>
          </a:p>
          <a:p>
            <a:pPr marL="182880" lvl="1" defTabSz="609585">
              <a:lnSpc>
                <a:spcPct val="100000"/>
              </a:lnSpc>
              <a:spcBef>
                <a:spcPts val="600"/>
              </a:spcBef>
              <a:spcAft>
                <a:spcPts val="600"/>
              </a:spcAft>
            </a:pPr>
            <a:r>
              <a:rPr lang="en-US" sz="1600" dirty="0">
                <a:latin typeface="+mj-lt"/>
              </a:rPr>
              <a:t>Related data changes frequently</a:t>
            </a:r>
          </a:p>
          <a:p>
            <a:pPr lvl="1" defTabSz="609585">
              <a:lnSpc>
                <a:spcPct val="100000"/>
              </a:lnSpc>
              <a:spcBef>
                <a:spcPts val="600"/>
              </a:spcBef>
              <a:spcAft>
                <a:spcPts val="600"/>
              </a:spcAft>
              <a:buClr>
                <a:schemeClr val="tx1"/>
              </a:buClr>
            </a:pPr>
            <a:r>
              <a:rPr lang="en-US" sz="2000" dirty="0">
                <a:latin typeface="+mj-lt"/>
              </a:rPr>
              <a:t>Provides more flexibility than embedding</a:t>
            </a:r>
          </a:p>
          <a:p>
            <a:pPr lvl="1" defTabSz="609585">
              <a:lnSpc>
                <a:spcPct val="100000"/>
              </a:lnSpc>
              <a:spcBef>
                <a:spcPts val="600"/>
              </a:spcBef>
              <a:spcAft>
                <a:spcPts val="600"/>
              </a:spcAft>
              <a:buClr>
                <a:schemeClr val="tx1"/>
              </a:buClr>
            </a:pPr>
            <a:r>
              <a:rPr lang="en-US" sz="2000" dirty="0">
                <a:latin typeface="+mj-lt"/>
              </a:rPr>
              <a:t>More round trips</a:t>
            </a:r>
          </a:p>
          <a:p>
            <a:pPr lvl="1" defTabSz="609585">
              <a:lnSpc>
                <a:spcPct val="100000"/>
              </a:lnSpc>
              <a:spcBef>
                <a:spcPts val="600"/>
              </a:spcBef>
              <a:spcAft>
                <a:spcPts val="600"/>
              </a:spcAft>
              <a:buClr>
                <a:schemeClr val="tx1"/>
              </a:buClr>
            </a:pPr>
            <a:r>
              <a:rPr lang="en-US" sz="2000" dirty="0">
                <a:solidFill>
                  <a:srgbClr val="0072C6"/>
                </a:solidFill>
              </a:rPr>
              <a:t>Normalizing typically provides better write performance</a:t>
            </a:r>
          </a:p>
        </p:txBody>
      </p:sp>
      <p:sp>
        <p:nvSpPr>
          <p:cNvPr id="7" name="Title 6"/>
          <p:cNvSpPr>
            <a:spLocks noGrp="1"/>
          </p:cNvSpPr>
          <p:nvPr>
            <p:ph type="title"/>
          </p:nvPr>
        </p:nvSpPr>
        <p:spPr/>
        <p:txBody>
          <a:bodyPr/>
          <a:lstStyle/>
          <a:p>
            <a:r>
              <a:rPr lang="en-US" dirty="0">
                <a:solidFill>
                  <a:srgbClr val="0070C0"/>
                </a:solidFill>
              </a:rPr>
              <a:t>Data modeling with referencing</a:t>
            </a:r>
          </a:p>
        </p:txBody>
      </p:sp>
      <p:sp>
        <p:nvSpPr>
          <p:cNvPr id="10" name="TextBox 9"/>
          <p:cNvSpPr txBox="1"/>
          <p:nvPr/>
        </p:nvSpPr>
        <p:spPr>
          <a:xfrm>
            <a:off x="566366" y="3343658"/>
            <a:ext cx="2901145" cy="1442532"/>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600" dirty="0">
                <a:solidFill>
                  <a:schemeClr val="accent1"/>
                </a:solidFill>
                <a:latin typeface="Consolas" panose="020B0609020204030204" pitchFamily="49" charset="0"/>
                <a:cs typeface="Consolas" panose="020B0609020204030204" pitchFamily="49" charset="0"/>
              </a:rPr>
              <a:t>{</a:t>
            </a:r>
          </a:p>
          <a:p>
            <a:pPr defTabSz="274320"/>
            <a:r>
              <a:rPr lang="en-US" sz="1600" dirty="0">
                <a:solidFill>
                  <a:schemeClr val="accent1"/>
                </a:solidFill>
                <a:latin typeface="Consolas" panose="020B0609020204030204" pitchFamily="49" charset="0"/>
                <a:cs typeface="Consolas" panose="020B0609020204030204" pitchFamily="49" charset="0"/>
              </a:rPr>
              <a:t>	_id: &lt;OnjectID1&gt;,</a:t>
            </a:r>
          </a:p>
          <a:p>
            <a:pPr defTabSz="274320"/>
            <a:r>
              <a:rPr lang="en-US" sz="1600" dirty="0">
                <a:solidFill>
                  <a:schemeClr val="accent1"/>
                </a:solidFill>
                <a:latin typeface="Consolas" panose="020B0609020204030204" pitchFamily="49" charset="0"/>
                <a:cs typeface="Consolas" panose="020B0609020204030204" pitchFamily="49" charset="0"/>
              </a:rPr>
              <a:t>	username: "123xyz"</a:t>
            </a:r>
          </a:p>
          <a:p>
            <a:pPr defTabSz="274320"/>
            <a:r>
              <a:rPr lang="en-US" sz="1600" dirty="0">
                <a:solidFill>
                  <a:schemeClr val="accent1"/>
                </a:solidFill>
                <a:latin typeface="Consolas" panose="020B0609020204030204" pitchFamily="49" charset="0"/>
                <a:cs typeface="Consolas" panose="020B0609020204030204" pitchFamily="49" charset="0"/>
              </a:rPr>
              <a:t>}</a:t>
            </a:r>
          </a:p>
          <a:p>
            <a:pPr defTabSz="365760"/>
            <a:endParaRPr lang="en-US" sz="1600" dirty="0">
              <a:solidFill>
                <a:schemeClr val="accent1"/>
              </a:solidFill>
              <a:latin typeface="Consolas" panose="020B0609020204030204" pitchFamily="49" charset="0"/>
              <a:cs typeface="Consolas" panose="020B0609020204030204" pitchFamily="49" charset="0"/>
            </a:endParaRPr>
          </a:p>
        </p:txBody>
      </p:sp>
      <p:sp>
        <p:nvSpPr>
          <p:cNvPr id="11" name="TextBox 10"/>
          <p:cNvSpPr txBox="1"/>
          <p:nvPr/>
        </p:nvSpPr>
        <p:spPr>
          <a:xfrm>
            <a:off x="3640975" y="1923417"/>
            <a:ext cx="3447927" cy="1708784"/>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600" dirty="0">
                <a:solidFill>
                  <a:schemeClr val="accent1"/>
                </a:solidFill>
                <a:latin typeface="Consolas" panose="020B0609020204030204" pitchFamily="49" charset="0"/>
                <a:cs typeface="Consolas" panose="020B0609020204030204" pitchFamily="49" charset="0"/>
              </a:rPr>
              <a:t>{</a:t>
            </a:r>
          </a:p>
          <a:p>
            <a:pPr defTabSz="274320"/>
            <a:r>
              <a:rPr lang="en-US" sz="1600" dirty="0">
                <a:solidFill>
                  <a:schemeClr val="accent1"/>
                </a:solidFill>
                <a:latin typeface="Consolas" panose="020B0609020204030204" pitchFamily="49" charset="0"/>
                <a:cs typeface="Consolas" panose="020B0609020204030204" pitchFamily="49" charset="0"/>
              </a:rPr>
              <a:t>	_id: &lt;ObjectID2&gt;,</a:t>
            </a:r>
          </a:p>
          <a:p>
            <a:pPr defTabSz="274320"/>
            <a:r>
              <a:rPr lang="en-US" sz="1600" dirty="0">
                <a:solidFill>
                  <a:schemeClr val="accent1"/>
                </a:solidFill>
                <a:latin typeface="Consolas" panose="020B0609020204030204" pitchFamily="49" charset="0"/>
                <a:cs typeface="Consolas" panose="020B0609020204030204" pitchFamily="49" charset="0"/>
              </a:rPr>
              <a:t>	user_id: &lt;objectId1&gt;,</a:t>
            </a:r>
          </a:p>
          <a:p>
            <a:pPr defTabSz="274320"/>
            <a:r>
              <a:rPr lang="en-US" sz="1600" dirty="0">
                <a:solidFill>
                  <a:schemeClr val="accent1"/>
                </a:solidFill>
                <a:latin typeface="Consolas" panose="020B0609020204030204" pitchFamily="49" charset="0"/>
                <a:cs typeface="Consolas" panose="020B0609020204030204" pitchFamily="49" charset="0"/>
              </a:rPr>
              <a:t>	phone: "555-121-1212",</a:t>
            </a:r>
          </a:p>
          <a:p>
            <a:pPr defTabSz="274320"/>
            <a:r>
              <a:rPr lang="en-US" sz="1600" dirty="0">
                <a:solidFill>
                  <a:schemeClr val="accent1"/>
                </a:solidFill>
                <a:latin typeface="Consolas" panose="020B0609020204030204" pitchFamily="49" charset="0"/>
                <a:cs typeface="Consolas" panose="020B0609020204030204" pitchFamily="49" charset="0"/>
              </a:rPr>
              <a:t>	email: "abc@cyx.com"</a:t>
            </a:r>
          </a:p>
          <a:p>
            <a:pPr defTabSz="274320"/>
            <a:r>
              <a:rPr lang="en-US" sz="1600" dirty="0">
                <a:solidFill>
                  <a:schemeClr val="accent1"/>
                </a:solidFill>
                <a:latin typeface="Consolas" panose="020B0609020204030204" pitchFamily="49" charset="0"/>
                <a:cs typeface="Consolas" panose="020B0609020204030204" pitchFamily="49" charset="0"/>
              </a:rPr>
              <a:t>}</a:t>
            </a:r>
          </a:p>
          <a:p>
            <a:pPr defTabSz="365760"/>
            <a:endParaRPr lang="en-US" sz="1600" dirty="0">
              <a:solidFill>
                <a:schemeClr val="accent1"/>
              </a:solidFill>
              <a:latin typeface="Consolas" panose="020B0609020204030204" pitchFamily="49" charset="0"/>
              <a:cs typeface="Consolas" panose="020B0609020204030204" pitchFamily="49" charset="0"/>
            </a:endParaRPr>
          </a:p>
        </p:txBody>
      </p:sp>
      <p:sp>
        <p:nvSpPr>
          <p:cNvPr id="12" name="TextBox 11"/>
          <p:cNvSpPr txBox="1"/>
          <p:nvPr/>
        </p:nvSpPr>
        <p:spPr>
          <a:xfrm>
            <a:off x="3640974" y="4212026"/>
            <a:ext cx="3447927" cy="1708784"/>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600" dirty="0">
                <a:solidFill>
                  <a:schemeClr val="accent1"/>
                </a:solidFill>
                <a:latin typeface="Consolas" panose="020B0609020204030204" pitchFamily="49" charset="0"/>
                <a:cs typeface="Consolas" panose="020B0609020204030204" pitchFamily="49" charset="0"/>
              </a:rPr>
              <a:t>{</a:t>
            </a:r>
          </a:p>
          <a:p>
            <a:pPr defTabSz="274320"/>
            <a:r>
              <a:rPr lang="en-US" sz="1600" dirty="0">
                <a:solidFill>
                  <a:schemeClr val="accent1"/>
                </a:solidFill>
                <a:latin typeface="Consolas" panose="020B0609020204030204" pitchFamily="49" charset="0"/>
                <a:cs typeface="Consolas" panose="020B0609020204030204" pitchFamily="49" charset="0"/>
              </a:rPr>
              <a:t>	_id: &lt;ObjectID3&gt;,</a:t>
            </a:r>
          </a:p>
          <a:p>
            <a:pPr defTabSz="274320"/>
            <a:r>
              <a:rPr lang="en-US" sz="1600" dirty="0">
                <a:solidFill>
                  <a:schemeClr val="accent1"/>
                </a:solidFill>
                <a:latin typeface="Consolas" panose="020B0609020204030204" pitchFamily="49" charset="0"/>
                <a:cs typeface="Consolas" panose="020B0609020204030204" pitchFamily="49" charset="0"/>
              </a:rPr>
              <a:t>	user_id: &lt;objectId1&gt;,</a:t>
            </a:r>
          </a:p>
          <a:p>
            <a:pPr defTabSz="274320"/>
            <a:r>
              <a:rPr lang="en-US" sz="1600" dirty="0">
                <a:solidFill>
                  <a:schemeClr val="accent1"/>
                </a:solidFill>
                <a:latin typeface="Consolas" panose="020B0609020204030204" pitchFamily="49" charset="0"/>
                <a:cs typeface="Consolas" panose="020B0609020204030204" pitchFamily="49" charset="0"/>
              </a:rPr>
              <a:t>	level: 5,</a:t>
            </a:r>
          </a:p>
          <a:p>
            <a:pPr defTabSz="274320"/>
            <a:r>
              <a:rPr lang="en-US" sz="1600" dirty="0">
                <a:solidFill>
                  <a:schemeClr val="accent1"/>
                </a:solidFill>
                <a:latin typeface="Consolas" panose="020B0609020204030204" pitchFamily="49" charset="0"/>
                <a:cs typeface="Consolas" panose="020B0609020204030204" pitchFamily="49" charset="0"/>
              </a:rPr>
              <a:t>	group: “dev"</a:t>
            </a:r>
          </a:p>
          <a:p>
            <a:pPr defTabSz="274320"/>
            <a:r>
              <a:rPr lang="en-US" sz="1600" dirty="0">
                <a:solidFill>
                  <a:schemeClr val="accent1"/>
                </a:solidFill>
                <a:latin typeface="Consolas" panose="020B0609020204030204" pitchFamily="49" charset="0"/>
                <a:cs typeface="Consolas" panose="020B0609020204030204" pitchFamily="49" charset="0"/>
              </a:rPr>
              <a:t>}</a:t>
            </a:r>
          </a:p>
          <a:p>
            <a:pPr defTabSz="365760"/>
            <a:endParaRPr lang="en-US" sz="1600" dirty="0">
              <a:solidFill>
                <a:schemeClr val="accent1"/>
              </a:solidFill>
              <a:latin typeface="Consolas" panose="020B0609020204030204" pitchFamily="49" charset="0"/>
              <a:cs typeface="Consolas" panose="020B0609020204030204" pitchFamily="49" charset="0"/>
            </a:endParaRPr>
          </a:p>
        </p:txBody>
      </p:sp>
      <p:sp>
        <p:nvSpPr>
          <p:cNvPr id="13" name="TextBox 12"/>
          <p:cNvSpPr txBox="1"/>
          <p:nvPr/>
        </p:nvSpPr>
        <p:spPr>
          <a:xfrm>
            <a:off x="566366" y="2859578"/>
            <a:ext cx="29011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User document</a:t>
            </a:r>
          </a:p>
        </p:txBody>
      </p:sp>
      <p:sp>
        <p:nvSpPr>
          <p:cNvPr id="14" name="TextBox 13"/>
          <p:cNvSpPr txBox="1"/>
          <p:nvPr/>
        </p:nvSpPr>
        <p:spPr>
          <a:xfrm>
            <a:off x="3640974" y="1459033"/>
            <a:ext cx="29011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Contact document</a:t>
            </a:r>
          </a:p>
        </p:txBody>
      </p:sp>
      <p:sp>
        <p:nvSpPr>
          <p:cNvPr id="15" name="TextBox 14"/>
          <p:cNvSpPr txBox="1"/>
          <p:nvPr/>
        </p:nvSpPr>
        <p:spPr>
          <a:xfrm>
            <a:off x="3640974" y="3719514"/>
            <a:ext cx="29011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Access document</a:t>
            </a:r>
          </a:p>
        </p:txBody>
      </p:sp>
      <p:cxnSp>
        <p:nvCxnSpPr>
          <p:cNvPr id="17" name="Straight Arrow Connector 16"/>
          <p:cNvCxnSpPr/>
          <p:nvPr/>
        </p:nvCxnSpPr>
        <p:spPr>
          <a:xfrm flipH="1">
            <a:off x="2937173" y="2777809"/>
            <a:ext cx="1004260" cy="1064830"/>
          </a:xfrm>
          <a:prstGeom prst="straightConnector1">
            <a:avLst/>
          </a:prstGeom>
          <a:ln w="762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937173" y="3856829"/>
            <a:ext cx="1004260" cy="1087143"/>
          </a:xfrm>
          <a:prstGeom prst="straightConnector1">
            <a:avLst/>
          </a:prstGeom>
          <a:ln w="762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4039985" y="2541268"/>
            <a:ext cx="2667932" cy="28477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967237" y="4793458"/>
            <a:ext cx="2667933" cy="30102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854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p:txBody>
          <a:bodyPr/>
          <a:lstStyle/>
          <a:p>
            <a:r>
              <a:rPr lang="en-US" dirty="0"/>
              <a:t> </a:t>
            </a:r>
          </a:p>
        </p:txBody>
      </p:sp>
      <p:sp>
        <p:nvSpPr>
          <p:cNvPr id="9" name="Text Placeholder 8"/>
          <p:cNvSpPr>
            <a:spLocks noGrp="1"/>
          </p:cNvSpPr>
          <p:nvPr>
            <p:ph type="body" sz="quarter" idx="11"/>
          </p:nvPr>
        </p:nvSpPr>
        <p:spPr/>
        <p:txBody>
          <a:bodyPr>
            <a:noAutofit/>
          </a:bodyPr>
          <a:lstStyle/>
          <a:p>
            <a:pPr defTabSz="609585">
              <a:lnSpc>
                <a:spcPct val="100000"/>
              </a:lnSpc>
              <a:spcBef>
                <a:spcPts val="600"/>
              </a:spcBef>
              <a:spcAft>
                <a:spcPts val="600"/>
              </a:spcAft>
            </a:pPr>
            <a:r>
              <a:rPr lang="en-US" sz="2000" dirty="0"/>
              <a:t>We can use embedding and referencing to read and write data to documents.</a:t>
            </a:r>
          </a:p>
          <a:p>
            <a:pPr marL="182880" lvl="1" defTabSz="609585">
              <a:lnSpc>
                <a:spcPct val="100000"/>
              </a:lnSpc>
              <a:spcBef>
                <a:spcPts val="600"/>
              </a:spcBef>
              <a:spcAft>
                <a:spcPts val="600"/>
              </a:spcAft>
            </a:pPr>
            <a:r>
              <a:rPr lang="en-US" sz="1600" dirty="0">
                <a:latin typeface="+mj-lt"/>
              </a:rPr>
              <a:t>The author document references books.</a:t>
            </a:r>
          </a:p>
          <a:p>
            <a:pPr marL="182880" lvl="1" defTabSz="609585">
              <a:lnSpc>
                <a:spcPct val="100000"/>
              </a:lnSpc>
              <a:spcBef>
                <a:spcPts val="600"/>
              </a:spcBef>
              <a:spcAft>
                <a:spcPts val="600"/>
              </a:spcAft>
            </a:pPr>
            <a:r>
              <a:rPr lang="en-US" sz="1600" dirty="0"/>
              <a:t>The books document includes Author names and thumbnail URLs.</a:t>
            </a:r>
            <a:endParaRPr lang="en-US" sz="1600" dirty="0">
              <a:latin typeface="+mj-lt"/>
            </a:endParaRPr>
          </a:p>
          <a:p>
            <a:pPr lvl="1" defTabSz="609585">
              <a:lnSpc>
                <a:spcPct val="100000"/>
              </a:lnSpc>
              <a:spcBef>
                <a:spcPts val="600"/>
              </a:spcBef>
              <a:spcAft>
                <a:spcPts val="600"/>
              </a:spcAft>
              <a:buClr>
                <a:schemeClr val="tx1"/>
              </a:buClr>
            </a:pPr>
            <a:r>
              <a:rPr lang="en-US" sz="2000" dirty="0">
                <a:solidFill>
                  <a:srgbClr val="0072C6"/>
                </a:solidFill>
              </a:rPr>
              <a:t>Normalizing typically provides better write performance.</a:t>
            </a:r>
          </a:p>
        </p:txBody>
      </p:sp>
      <p:sp>
        <p:nvSpPr>
          <p:cNvPr id="7" name="Title 6"/>
          <p:cNvSpPr>
            <a:spLocks noGrp="1"/>
          </p:cNvSpPr>
          <p:nvPr>
            <p:ph type="title"/>
          </p:nvPr>
        </p:nvSpPr>
        <p:spPr>
          <a:xfrm>
            <a:off x="269240" y="369721"/>
            <a:ext cx="11922760" cy="899665"/>
          </a:xfrm>
        </p:spPr>
        <p:txBody>
          <a:bodyPr/>
          <a:lstStyle/>
          <a:p>
            <a:r>
              <a:rPr lang="en-US" dirty="0">
                <a:solidFill>
                  <a:srgbClr val="0070C0"/>
                </a:solidFill>
              </a:rPr>
              <a:t>Hybrid data modeling w/ embedding &amp; referencing</a:t>
            </a:r>
          </a:p>
        </p:txBody>
      </p:sp>
      <p:sp>
        <p:nvSpPr>
          <p:cNvPr id="10" name="TextBox 9"/>
          <p:cNvSpPr txBox="1"/>
          <p:nvPr/>
        </p:nvSpPr>
        <p:spPr>
          <a:xfrm>
            <a:off x="566366" y="1946657"/>
            <a:ext cx="2901145" cy="4093923"/>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600" dirty="0">
                <a:solidFill>
                  <a:srgbClr val="0072C6"/>
                </a:solidFill>
                <a:latin typeface="Consolas" panose="020B0609020204030204" pitchFamily="49" charset="0"/>
                <a:cs typeface="Consolas" panose="020B0609020204030204" pitchFamily="49" charset="0"/>
              </a:rPr>
              <a:t>{</a:t>
            </a:r>
          </a:p>
          <a:p>
            <a:pPr defTabSz="274320"/>
            <a:r>
              <a:rPr lang="en-US" sz="1600" dirty="0">
                <a:solidFill>
                  <a:srgbClr val="0072C6"/>
                </a:solidFill>
                <a:latin typeface="Consolas" panose="020B0609020204030204" pitchFamily="49" charset="0"/>
                <a:cs typeface="Consolas" panose="020B0609020204030204" pitchFamily="49" charset="0"/>
              </a:rPr>
              <a:t>    "id": 1,</a:t>
            </a:r>
          </a:p>
          <a:p>
            <a:pPr defTabSz="274320"/>
            <a:r>
              <a:rPr lang="en-US" sz="1600" dirty="0">
                <a:solidFill>
                  <a:srgbClr val="0072C6"/>
                </a:solidFill>
                <a:latin typeface="Consolas" panose="020B0609020204030204" pitchFamily="49" charset="0"/>
                <a:cs typeface="Consolas" panose="020B0609020204030204" pitchFamily="49" charset="0"/>
              </a:rPr>
              <a:t>    "firstName": "Thomas",</a:t>
            </a:r>
          </a:p>
          <a:p>
            <a:pPr defTabSz="274320"/>
            <a:r>
              <a:rPr lang="en-US" sz="1600" dirty="0">
                <a:solidFill>
                  <a:srgbClr val="0072C6"/>
                </a:solidFill>
                <a:latin typeface="Consolas" panose="020B0609020204030204" pitchFamily="49" charset="0"/>
                <a:cs typeface="Consolas" panose="020B0609020204030204" pitchFamily="49" charset="0"/>
              </a:rPr>
              <a:t>    "lastName": "Andersen",     </a:t>
            </a:r>
          </a:p>
          <a:p>
            <a:pPr defTabSz="274320"/>
            <a:r>
              <a:rPr lang="en-US" sz="1600" dirty="0">
                <a:solidFill>
                  <a:srgbClr val="0072C6"/>
                </a:solidFill>
                <a:latin typeface="Consolas" panose="020B0609020204030204" pitchFamily="49" charset="0"/>
                <a:cs typeface="Consolas" panose="020B0609020204030204" pitchFamily="49" charset="0"/>
              </a:rPr>
              <a:t>    "countOfBooks": 3,</a:t>
            </a:r>
          </a:p>
          <a:p>
            <a:pPr defTabSz="274320"/>
            <a:r>
              <a:rPr lang="en-US" sz="1600" dirty="0">
                <a:solidFill>
                  <a:srgbClr val="0072C6"/>
                </a:solidFill>
                <a:latin typeface="Consolas" panose="020B0609020204030204" pitchFamily="49" charset="0"/>
                <a:cs typeface="Consolas" panose="020B0609020204030204" pitchFamily="49" charset="0"/>
              </a:rPr>
              <a:t>    "books": [1, 2, 3],</a:t>
            </a:r>
          </a:p>
          <a:p>
            <a:pPr defTabSz="274320"/>
            <a:r>
              <a:rPr lang="en-US" sz="1600" dirty="0">
                <a:solidFill>
                  <a:srgbClr val="0072C6"/>
                </a:solidFill>
                <a:latin typeface="Consolas" panose="020B0609020204030204" pitchFamily="49" charset="0"/>
                <a:cs typeface="Consolas" panose="020B0609020204030204" pitchFamily="49" charset="0"/>
              </a:rPr>
              <a:t>    "images": [</a:t>
            </a:r>
          </a:p>
          <a:p>
            <a:pPr defTabSz="274320"/>
            <a:r>
              <a:rPr lang="en-US" sz="1600" dirty="0">
                <a:solidFill>
                  <a:srgbClr val="0072C6"/>
                </a:solidFill>
                <a:latin typeface="Consolas" panose="020B0609020204030204" pitchFamily="49" charset="0"/>
                <a:cs typeface="Consolas" panose="020B0609020204030204" pitchFamily="49" charset="0"/>
              </a:rPr>
              <a:t>        {"thumbnail": "http://....png"}</a:t>
            </a:r>
          </a:p>
          <a:p>
            <a:pPr defTabSz="274320"/>
            <a:r>
              <a:rPr lang="en-US" sz="1600" dirty="0">
                <a:solidFill>
                  <a:srgbClr val="0072C6"/>
                </a:solidFill>
                <a:latin typeface="Consolas" panose="020B0609020204030204" pitchFamily="49" charset="0"/>
                <a:cs typeface="Consolas" panose="020B0609020204030204" pitchFamily="49" charset="0"/>
              </a:rPr>
              <a:t>    ]</a:t>
            </a:r>
          </a:p>
          <a:p>
            <a:pPr defTabSz="274320"/>
            <a:r>
              <a:rPr lang="en-US" sz="1600" dirty="0">
                <a:solidFill>
                  <a:srgbClr val="0072C6"/>
                </a:solidFill>
                <a:latin typeface="Consolas" panose="020B0609020204030204" pitchFamily="49" charset="0"/>
                <a:cs typeface="Consolas" panose="020B0609020204030204" pitchFamily="49" charset="0"/>
              </a:rPr>
              <a:t>}</a:t>
            </a:r>
          </a:p>
          <a:p>
            <a:pPr defTabSz="365760"/>
            <a:endParaRPr lang="en-US" sz="1600" dirty="0">
              <a:solidFill>
                <a:srgbClr val="0072C6"/>
              </a:solidFill>
              <a:latin typeface="Consolas" panose="020B0609020204030204" pitchFamily="49" charset="0"/>
              <a:cs typeface="Consolas" panose="020B0609020204030204" pitchFamily="49" charset="0"/>
            </a:endParaRPr>
          </a:p>
        </p:txBody>
      </p:sp>
      <p:sp>
        <p:nvSpPr>
          <p:cNvPr id="11" name="TextBox 10"/>
          <p:cNvSpPr txBox="1"/>
          <p:nvPr/>
        </p:nvSpPr>
        <p:spPr>
          <a:xfrm>
            <a:off x="3640975" y="1923416"/>
            <a:ext cx="3447927" cy="4117165"/>
          </a:xfrm>
          <a:prstGeom prst="rect">
            <a:avLst/>
          </a:prstGeom>
          <a:solidFill>
            <a:schemeClr val="bg1"/>
          </a:solidFill>
          <a:ln w="12700">
            <a:solidFill>
              <a:schemeClr val="accent1"/>
            </a:solidFill>
          </a:ln>
        </p:spPr>
        <p:txBody>
          <a:bodyPr wrap="square" lIns="182880" tIns="146304" rIns="182880" bIns="146304" rtlCol="0">
            <a:noAutofit/>
          </a:bodyPr>
          <a:lstStyle/>
          <a:p>
            <a:pPr defTabSz="274320"/>
            <a:r>
              <a:rPr lang="en-US" sz="1600" dirty="0">
                <a:solidFill>
                  <a:srgbClr val="0072C6"/>
                </a:solidFill>
                <a:latin typeface="Consolas" panose="020B0609020204030204" pitchFamily="49" charset="0"/>
                <a:cs typeface="Consolas" panose="020B0609020204030204" pitchFamily="49" charset="0"/>
              </a:rPr>
              <a:t>{</a:t>
            </a:r>
          </a:p>
          <a:p>
            <a:pPr defTabSz="274320"/>
            <a:r>
              <a:rPr lang="en-US" sz="1600" dirty="0">
                <a:solidFill>
                  <a:srgbClr val="0072C6"/>
                </a:solidFill>
                <a:latin typeface="Consolas" panose="020B0609020204030204" pitchFamily="49" charset="0"/>
                <a:cs typeface="Consolas" panose="020B0609020204030204" pitchFamily="49" charset="0"/>
              </a:rPr>
              <a:t>    "id": 1,</a:t>
            </a:r>
          </a:p>
          <a:p>
            <a:pPr defTabSz="274320"/>
            <a:r>
              <a:rPr lang="en-US" sz="1600" dirty="0">
                <a:solidFill>
                  <a:srgbClr val="0072C6"/>
                </a:solidFill>
                <a:latin typeface="Consolas" panose="020B0609020204030204" pitchFamily="49" charset="0"/>
                <a:cs typeface="Consolas" panose="020B0609020204030204" pitchFamily="49" charset="0"/>
              </a:rPr>
              <a:t>    "name": "DocumentDB 101",</a:t>
            </a:r>
          </a:p>
          <a:p>
            <a:pPr defTabSz="274320"/>
            <a:r>
              <a:rPr lang="en-US" sz="1600" dirty="0">
                <a:solidFill>
                  <a:srgbClr val="0072C6"/>
                </a:solidFill>
                <a:latin typeface="Consolas" panose="020B0609020204030204" pitchFamily="49" charset="0"/>
                <a:cs typeface="Consolas" panose="020B0609020204030204" pitchFamily="49" charset="0"/>
              </a:rPr>
              <a:t>    "authors": [</a:t>
            </a:r>
          </a:p>
          <a:p>
            <a:pPr defTabSz="274320"/>
            <a:r>
              <a:rPr lang="en-US" sz="1600" dirty="0">
                <a:solidFill>
                  <a:srgbClr val="0072C6"/>
                </a:solidFill>
                <a:latin typeface="Consolas" panose="020B0609020204030204" pitchFamily="49" charset="0"/>
                <a:cs typeface="Consolas" panose="020B0609020204030204" pitchFamily="49" charset="0"/>
              </a:rPr>
              <a:t>        {"id": 1, "name": "Thomas Andersen", "thumbnailUrl": "http://....png"},</a:t>
            </a:r>
          </a:p>
          <a:p>
            <a:pPr defTabSz="274320"/>
            <a:r>
              <a:rPr lang="en-US" sz="1600" dirty="0">
                <a:solidFill>
                  <a:srgbClr val="0072C6"/>
                </a:solidFill>
                <a:latin typeface="Consolas" panose="020B0609020204030204" pitchFamily="49" charset="0"/>
                <a:cs typeface="Consolas" panose="020B0609020204030204" pitchFamily="49" charset="0"/>
              </a:rPr>
              <a:t>        {"id": 2, "name": "William Wakefield", "thumbnailUrl": "http://....png"}</a:t>
            </a:r>
          </a:p>
          <a:p>
            <a:pPr defTabSz="274320"/>
            <a:r>
              <a:rPr lang="en-US" sz="1600" dirty="0">
                <a:solidFill>
                  <a:srgbClr val="0072C6"/>
                </a:solidFill>
                <a:latin typeface="Consolas" panose="020B0609020204030204" pitchFamily="49" charset="0"/>
                <a:cs typeface="Consolas" panose="020B0609020204030204" pitchFamily="49" charset="0"/>
              </a:rPr>
              <a:t>    ]</a:t>
            </a:r>
          </a:p>
          <a:p>
            <a:pPr defTabSz="274320"/>
            <a:r>
              <a:rPr lang="en-US" sz="1600" dirty="0">
                <a:solidFill>
                  <a:srgbClr val="0072C6"/>
                </a:solidFill>
                <a:latin typeface="Consolas" panose="020B0609020204030204" pitchFamily="49" charset="0"/>
                <a:cs typeface="Consolas" panose="020B0609020204030204" pitchFamily="49" charset="0"/>
              </a:rPr>
              <a:t>}</a:t>
            </a:r>
          </a:p>
          <a:p>
            <a:pPr defTabSz="365760"/>
            <a:endParaRPr lang="en-US" sz="1600" dirty="0">
              <a:solidFill>
                <a:srgbClr val="0072C6"/>
              </a:solidFill>
              <a:latin typeface="Consolas" panose="020B0609020204030204" pitchFamily="49" charset="0"/>
              <a:cs typeface="Consolas" panose="020B0609020204030204" pitchFamily="49" charset="0"/>
            </a:endParaRPr>
          </a:p>
        </p:txBody>
      </p:sp>
      <p:sp>
        <p:nvSpPr>
          <p:cNvPr id="13" name="TextBox 12"/>
          <p:cNvSpPr txBox="1"/>
          <p:nvPr/>
        </p:nvSpPr>
        <p:spPr>
          <a:xfrm>
            <a:off x="566366" y="1462578"/>
            <a:ext cx="29011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494949"/>
                    </a:gs>
                    <a:gs pos="30000">
                      <a:srgbClr val="494949"/>
                    </a:gs>
                  </a:gsLst>
                  <a:lin ang="5400000" scaled="0"/>
                </a:gradFill>
              </a:rPr>
              <a:t>Author document</a:t>
            </a:r>
          </a:p>
        </p:txBody>
      </p:sp>
      <p:sp>
        <p:nvSpPr>
          <p:cNvPr id="14" name="TextBox 13"/>
          <p:cNvSpPr txBox="1"/>
          <p:nvPr/>
        </p:nvSpPr>
        <p:spPr>
          <a:xfrm>
            <a:off x="3640974" y="1459033"/>
            <a:ext cx="29011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rgbClr val="494949"/>
                    </a:gs>
                    <a:gs pos="30000">
                      <a:srgbClr val="494949"/>
                    </a:gs>
                  </a:gsLst>
                  <a:lin ang="5400000" scaled="0"/>
                </a:gradFill>
              </a:rPr>
              <a:t>Books document</a:t>
            </a:r>
          </a:p>
        </p:txBody>
      </p:sp>
      <p:cxnSp>
        <p:nvCxnSpPr>
          <p:cNvPr id="18" name="Straight Arrow Connector 17"/>
          <p:cNvCxnSpPr/>
          <p:nvPr/>
        </p:nvCxnSpPr>
        <p:spPr>
          <a:xfrm flipH="1">
            <a:off x="2839769" y="2202473"/>
            <a:ext cx="971925" cy="1386163"/>
          </a:xfrm>
          <a:prstGeom prst="straightConnector1">
            <a:avLst/>
          </a:prstGeom>
          <a:ln w="762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3811694" y="3287609"/>
            <a:ext cx="2860857" cy="103855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0028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chemeClr val="tx1"/>
                </a:solidFill>
              </a:rPr>
              <a:t>Agenda</a:t>
            </a:r>
          </a:p>
        </p:txBody>
      </p:sp>
      <p:sp>
        <p:nvSpPr>
          <p:cNvPr id="5" name="Text Placeholder 4"/>
          <p:cNvSpPr>
            <a:spLocks noGrp="1"/>
          </p:cNvSpPr>
          <p:nvPr>
            <p:ph type="body" sz="quarter" idx="13"/>
          </p:nvPr>
        </p:nvSpPr>
        <p:spPr>
          <a:xfrm>
            <a:off x="269241" y="1335676"/>
            <a:ext cx="8964248" cy="6190174"/>
          </a:xfrm>
        </p:spPr>
        <p:txBody>
          <a:bodyPr/>
          <a:lstStyle/>
          <a:p>
            <a:pPr>
              <a:tabLst>
                <a:tab pos="8686800" algn="r"/>
              </a:tabLst>
            </a:pPr>
            <a:r>
              <a:rPr lang="en-US" sz="2800" dirty="0">
                <a:solidFill>
                  <a:schemeClr val="accent5"/>
                </a:solidFill>
              </a:rPr>
              <a:t>Overview</a:t>
            </a:r>
          </a:p>
          <a:p>
            <a:pPr lvl="1">
              <a:tabLst>
                <a:tab pos="8686800" algn="r"/>
              </a:tabLst>
            </a:pPr>
            <a:r>
              <a:rPr lang="en-US" sz="2800" dirty="0">
                <a:solidFill>
                  <a:schemeClr val="accent5"/>
                </a:solidFill>
              </a:rPr>
              <a:t>NoSQL and </a:t>
            </a:r>
            <a:r>
              <a:rPr lang="en-US" sz="2800" dirty="0" err="1">
                <a:solidFill>
                  <a:schemeClr val="accent5"/>
                </a:solidFill>
              </a:rPr>
              <a:t>DocumentDB</a:t>
            </a:r>
            <a:endParaRPr lang="en-US" sz="2800" dirty="0">
              <a:solidFill>
                <a:schemeClr val="accent5"/>
              </a:solidFill>
            </a:endParaRPr>
          </a:p>
          <a:p>
            <a:pPr>
              <a:tabLst>
                <a:tab pos="8686800" algn="r"/>
              </a:tabLst>
            </a:pPr>
            <a:r>
              <a:rPr lang="en-US" sz="2800" dirty="0">
                <a:solidFill>
                  <a:schemeClr val="tx1"/>
                </a:solidFill>
              </a:rPr>
              <a:t>Value Proposition</a:t>
            </a:r>
          </a:p>
          <a:p>
            <a:pPr>
              <a:tabLst>
                <a:tab pos="8686800" algn="r"/>
              </a:tabLst>
            </a:pPr>
            <a:r>
              <a:rPr lang="en-US" sz="2800" dirty="0">
                <a:solidFill>
                  <a:schemeClr val="tx1"/>
                </a:solidFill>
              </a:rPr>
              <a:t>Azure </a:t>
            </a:r>
            <a:r>
              <a:rPr lang="en-US" sz="2800" dirty="0" err="1">
                <a:solidFill>
                  <a:schemeClr val="tx1"/>
                </a:solidFill>
              </a:rPr>
              <a:t>DocumentDB</a:t>
            </a:r>
            <a:r>
              <a:rPr lang="en-US" sz="2800" dirty="0">
                <a:solidFill>
                  <a:schemeClr val="tx1"/>
                </a:solidFill>
              </a:rPr>
              <a:t> Basics</a:t>
            </a:r>
          </a:p>
          <a:p>
            <a:pPr>
              <a:tabLst>
                <a:tab pos="8686800" algn="r"/>
              </a:tabLst>
            </a:pPr>
            <a:r>
              <a:rPr lang="en-US" sz="2800" dirty="0">
                <a:solidFill>
                  <a:schemeClr val="tx1"/>
                </a:solidFill>
              </a:rPr>
              <a:t>Demo: Account Creation</a:t>
            </a:r>
          </a:p>
          <a:p>
            <a:pPr>
              <a:tabLst>
                <a:tab pos="8686800" algn="r"/>
              </a:tabLst>
            </a:pPr>
            <a:r>
              <a:rPr lang="en-US" sz="2800" dirty="0">
                <a:solidFill>
                  <a:schemeClr val="tx1"/>
                </a:solidFill>
              </a:rPr>
              <a:t>Queries, transactions, indexing, Security</a:t>
            </a:r>
          </a:p>
          <a:p>
            <a:pPr>
              <a:tabLst>
                <a:tab pos="8686800" algn="r"/>
              </a:tabLst>
            </a:pPr>
            <a:r>
              <a:rPr lang="en-US" sz="2800" dirty="0">
                <a:solidFill>
                  <a:schemeClr val="tx1"/>
                </a:solidFill>
              </a:rPr>
              <a:t>Management</a:t>
            </a:r>
          </a:p>
          <a:p>
            <a:pPr>
              <a:tabLst>
                <a:tab pos="8686800" algn="r"/>
              </a:tabLst>
            </a:pPr>
            <a:r>
              <a:rPr lang="en-US" sz="2800" dirty="0">
                <a:solidFill>
                  <a:schemeClr val="tx1"/>
                </a:solidFill>
              </a:rPr>
              <a:t>Tools</a:t>
            </a:r>
          </a:p>
          <a:p>
            <a:pPr>
              <a:tabLst>
                <a:tab pos="8686800" algn="r"/>
              </a:tabLst>
            </a:pPr>
            <a:r>
              <a:rPr lang="en-US" sz="2800" dirty="0">
                <a:solidFill>
                  <a:schemeClr val="tx1"/>
                </a:solidFill>
              </a:rPr>
              <a:t>Summary</a:t>
            </a:r>
          </a:p>
          <a:p>
            <a:pPr marL="0" indent="0">
              <a:buNone/>
              <a:tabLst>
                <a:tab pos="8686800" algn="r"/>
              </a:tabLst>
            </a:pPr>
            <a:endParaRPr lang="en-US" sz="1800" u="sng" dirty="0"/>
          </a:p>
        </p:txBody>
      </p:sp>
    </p:spTree>
    <p:extLst>
      <p:ext uri="{BB962C8B-B14F-4D97-AF65-F5344CB8AC3E}">
        <p14:creationId xmlns:p14="http://schemas.microsoft.com/office/powerpoint/2010/main" val="326595232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chemeClr val="tx1"/>
                </a:solidFill>
              </a:rPr>
              <a:t>Agenda</a:t>
            </a:r>
          </a:p>
        </p:txBody>
      </p:sp>
      <p:sp>
        <p:nvSpPr>
          <p:cNvPr id="5" name="Text Placeholder 4"/>
          <p:cNvSpPr>
            <a:spLocks noGrp="1"/>
          </p:cNvSpPr>
          <p:nvPr>
            <p:ph type="body" sz="quarter" idx="13"/>
          </p:nvPr>
        </p:nvSpPr>
        <p:spPr>
          <a:xfrm>
            <a:off x="269241" y="1335676"/>
            <a:ext cx="8964248" cy="6190174"/>
          </a:xfrm>
        </p:spPr>
        <p:txBody>
          <a:bodyPr/>
          <a:lstStyle/>
          <a:p>
            <a:pPr>
              <a:tabLst>
                <a:tab pos="8686800" algn="r"/>
              </a:tabLst>
            </a:pPr>
            <a:r>
              <a:rPr lang="en-US" sz="2800" dirty="0">
                <a:solidFill>
                  <a:schemeClr val="tx1"/>
                </a:solidFill>
              </a:rPr>
              <a:t>Overview</a:t>
            </a:r>
          </a:p>
          <a:p>
            <a:pPr lvl="1">
              <a:tabLst>
                <a:tab pos="8686800" algn="r"/>
              </a:tabLst>
            </a:pPr>
            <a:r>
              <a:rPr lang="en-US" sz="2800" dirty="0">
                <a:solidFill>
                  <a:schemeClr val="tx1"/>
                </a:solidFill>
              </a:rPr>
              <a:t>NoSQL and </a:t>
            </a:r>
            <a:r>
              <a:rPr lang="en-US" sz="2800" dirty="0" err="1">
                <a:solidFill>
                  <a:schemeClr val="tx1"/>
                </a:solidFill>
              </a:rPr>
              <a:t>DocumentDB</a:t>
            </a:r>
            <a:endParaRPr lang="en-US" sz="2800" dirty="0">
              <a:solidFill>
                <a:schemeClr val="tx1"/>
              </a:solidFill>
            </a:endParaRPr>
          </a:p>
          <a:p>
            <a:pPr>
              <a:tabLst>
                <a:tab pos="8686800" algn="r"/>
              </a:tabLst>
            </a:pPr>
            <a:r>
              <a:rPr lang="en-US" sz="2800" dirty="0">
                <a:solidFill>
                  <a:schemeClr val="tx1"/>
                </a:solidFill>
              </a:rPr>
              <a:t>Value Proposition</a:t>
            </a:r>
          </a:p>
          <a:p>
            <a:pPr>
              <a:tabLst>
                <a:tab pos="8686800" algn="r"/>
              </a:tabLst>
            </a:pPr>
            <a:r>
              <a:rPr lang="en-US" sz="2800" dirty="0">
                <a:solidFill>
                  <a:schemeClr val="tx1"/>
                </a:solidFill>
              </a:rPr>
              <a:t>Azure </a:t>
            </a:r>
            <a:r>
              <a:rPr lang="en-US" sz="2800" dirty="0" err="1">
                <a:solidFill>
                  <a:schemeClr val="tx1"/>
                </a:solidFill>
              </a:rPr>
              <a:t>DocumentDB</a:t>
            </a:r>
            <a:r>
              <a:rPr lang="en-US" sz="2800" dirty="0">
                <a:solidFill>
                  <a:schemeClr val="tx1"/>
                </a:solidFill>
              </a:rPr>
              <a:t> Basics</a:t>
            </a:r>
          </a:p>
          <a:p>
            <a:pPr>
              <a:tabLst>
                <a:tab pos="8686800" algn="r"/>
              </a:tabLst>
            </a:pPr>
            <a:r>
              <a:rPr lang="en-US" sz="2800" dirty="0">
                <a:solidFill>
                  <a:schemeClr val="accent5"/>
                </a:solidFill>
              </a:rPr>
              <a:t>Demo: Account Creation</a:t>
            </a:r>
          </a:p>
          <a:p>
            <a:pPr>
              <a:tabLst>
                <a:tab pos="8686800" algn="r"/>
              </a:tabLst>
            </a:pPr>
            <a:r>
              <a:rPr lang="en-US" sz="2800" dirty="0">
                <a:solidFill>
                  <a:schemeClr val="tx1"/>
                </a:solidFill>
              </a:rPr>
              <a:t>Query</a:t>
            </a:r>
          </a:p>
          <a:p>
            <a:pPr>
              <a:tabLst>
                <a:tab pos="8686800" algn="r"/>
              </a:tabLst>
            </a:pPr>
            <a:r>
              <a:rPr lang="en-US" sz="2800" dirty="0">
                <a:solidFill>
                  <a:schemeClr val="tx1"/>
                </a:solidFill>
              </a:rPr>
              <a:t>Queries, transactions, indexing, Security</a:t>
            </a:r>
          </a:p>
          <a:p>
            <a:pPr>
              <a:tabLst>
                <a:tab pos="8686800" algn="r"/>
              </a:tabLst>
            </a:pPr>
            <a:r>
              <a:rPr lang="en-US" sz="2800" dirty="0">
                <a:solidFill>
                  <a:schemeClr val="tx1"/>
                </a:solidFill>
              </a:rPr>
              <a:t>Management</a:t>
            </a:r>
          </a:p>
          <a:p>
            <a:pPr>
              <a:tabLst>
                <a:tab pos="8686800" algn="r"/>
              </a:tabLst>
            </a:pPr>
            <a:r>
              <a:rPr lang="en-US" sz="2800" dirty="0">
                <a:solidFill>
                  <a:schemeClr val="tx1"/>
                </a:solidFill>
              </a:rPr>
              <a:t>Tools</a:t>
            </a:r>
          </a:p>
          <a:p>
            <a:pPr>
              <a:tabLst>
                <a:tab pos="8686800" algn="r"/>
              </a:tabLst>
            </a:pPr>
            <a:r>
              <a:rPr lang="en-US" sz="2800" dirty="0">
                <a:solidFill>
                  <a:schemeClr val="tx1"/>
                </a:solidFill>
              </a:rPr>
              <a:t>Summary</a:t>
            </a:r>
          </a:p>
          <a:p>
            <a:pPr marL="0" indent="0">
              <a:buNone/>
              <a:tabLst>
                <a:tab pos="8686800" algn="r"/>
              </a:tabLst>
            </a:pPr>
            <a:endParaRPr lang="en-US" sz="1800" u="sng" dirty="0"/>
          </a:p>
        </p:txBody>
      </p:sp>
    </p:spTree>
    <p:extLst>
      <p:ext uri="{BB962C8B-B14F-4D97-AF65-F5344CB8AC3E}">
        <p14:creationId xmlns:p14="http://schemas.microsoft.com/office/powerpoint/2010/main" val="24026591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solidFill>
                  <a:srgbClr val="0070C0"/>
                </a:solidFill>
              </a:rPr>
              <a:t>Create a new account</a:t>
            </a:r>
          </a:p>
        </p:txBody>
      </p:sp>
      <p:sp>
        <p:nvSpPr>
          <p:cNvPr id="10" name="Text Placeholder 9"/>
          <p:cNvSpPr>
            <a:spLocks noGrp="1"/>
          </p:cNvSpPr>
          <p:nvPr>
            <p:ph type="body" sz="quarter" idx="11"/>
          </p:nvPr>
        </p:nvSpPr>
        <p:spPr/>
        <p:txBody>
          <a:bodyPr>
            <a:normAutofit/>
          </a:bodyPr>
          <a:lstStyle/>
          <a:p>
            <a:pPr>
              <a:lnSpc>
                <a:spcPct val="100000"/>
              </a:lnSpc>
            </a:pPr>
            <a:r>
              <a:rPr lang="en-US" sz="2600" dirty="0">
                <a:solidFill>
                  <a:srgbClr val="494949"/>
                </a:solidFill>
              </a:rPr>
              <a:t>Start from the Azure portal to create a DocumentDB service under your Azure subscription.</a:t>
            </a:r>
          </a:p>
        </p:txBody>
      </p:sp>
      <p:pic>
        <p:nvPicPr>
          <p:cNvPr id="3" name="Picture 2"/>
          <p:cNvPicPr>
            <a:picLocks noChangeAspect="1"/>
          </p:cNvPicPr>
          <p:nvPr/>
        </p:nvPicPr>
        <p:blipFill>
          <a:blip r:embed="rId3"/>
          <a:stretch>
            <a:fillRect/>
          </a:stretch>
        </p:blipFill>
        <p:spPr>
          <a:xfrm>
            <a:off x="269241" y="1621926"/>
            <a:ext cx="6672802" cy="4407008"/>
          </a:xfrm>
          <a:prstGeom prst="rect">
            <a:avLst/>
          </a:prstGeom>
        </p:spPr>
      </p:pic>
    </p:spTree>
    <p:extLst>
      <p:ext uri="{BB962C8B-B14F-4D97-AF65-F5344CB8AC3E}">
        <p14:creationId xmlns:p14="http://schemas.microsoft.com/office/powerpoint/2010/main" val="1445700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Provide the service name</a:t>
            </a:r>
          </a:p>
        </p:txBody>
      </p:sp>
      <p:sp>
        <p:nvSpPr>
          <p:cNvPr id="4" name="Text Placeholder 3"/>
          <p:cNvSpPr>
            <a:spLocks noGrp="1"/>
          </p:cNvSpPr>
          <p:nvPr>
            <p:ph type="body" sz="quarter" idx="11"/>
          </p:nvPr>
        </p:nvSpPr>
        <p:spPr/>
        <p:txBody>
          <a:bodyPr>
            <a:normAutofit/>
          </a:bodyPr>
          <a:lstStyle/>
          <a:p>
            <a:pPr>
              <a:lnSpc>
                <a:spcPct val="100000"/>
              </a:lnSpc>
            </a:pPr>
            <a:r>
              <a:rPr lang="en-US" sz="2600" dirty="0">
                <a:solidFill>
                  <a:srgbClr val="494949"/>
                </a:solidFill>
              </a:rPr>
              <a:t>Provide a name for your service that will be used as part of the endpoint URI.</a:t>
            </a:r>
          </a:p>
          <a:p>
            <a:pPr>
              <a:lnSpc>
                <a:spcPct val="100000"/>
              </a:lnSpc>
            </a:pPr>
            <a:r>
              <a:rPr lang="en-US" sz="2600" dirty="0">
                <a:solidFill>
                  <a:srgbClr val="494949"/>
                </a:solidFill>
              </a:rPr>
              <a:t>You can also define resource groups, capacity units, and service location.</a:t>
            </a:r>
          </a:p>
        </p:txBody>
      </p:sp>
      <p:pic>
        <p:nvPicPr>
          <p:cNvPr id="5" name="Picture 4"/>
          <p:cNvPicPr>
            <a:picLocks noChangeAspect="1"/>
          </p:cNvPicPr>
          <p:nvPr/>
        </p:nvPicPr>
        <p:blipFill>
          <a:blip r:embed="rId3"/>
          <a:stretch>
            <a:fillRect/>
          </a:stretch>
        </p:blipFill>
        <p:spPr>
          <a:xfrm>
            <a:off x="1082041" y="1153238"/>
            <a:ext cx="2715320" cy="5147078"/>
          </a:xfrm>
          <a:prstGeom prst="rect">
            <a:avLst/>
          </a:prstGeom>
        </p:spPr>
      </p:pic>
    </p:spTree>
    <p:extLst>
      <p:ext uri="{BB962C8B-B14F-4D97-AF65-F5344CB8AC3E}">
        <p14:creationId xmlns:p14="http://schemas.microsoft.com/office/powerpoint/2010/main" val="4000382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Complete provisioning</a:t>
            </a:r>
          </a:p>
        </p:txBody>
      </p:sp>
      <p:sp>
        <p:nvSpPr>
          <p:cNvPr id="4" name="Text Placeholder 3"/>
          <p:cNvSpPr>
            <a:spLocks noGrp="1"/>
          </p:cNvSpPr>
          <p:nvPr>
            <p:ph type="body" sz="quarter" idx="11"/>
          </p:nvPr>
        </p:nvSpPr>
        <p:spPr/>
        <p:txBody>
          <a:bodyPr>
            <a:normAutofit/>
          </a:bodyPr>
          <a:lstStyle/>
          <a:p>
            <a:pPr>
              <a:lnSpc>
                <a:spcPct val="100000"/>
              </a:lnSpc>
            </a:pPr>
            <a:r>
              <a:rPr lang="en-US" sz="2600" dirty="0">
                <a:solidFill>
                  <a:srgbClr val="494949"/>
                </a:solidFill>
              </a:rPr>
              <a:t>The Azure portal provides notifications to let you know the provisioning status.</a:t>
            </a:r>
          </a:p>
        </p:txBody>
      </p:sp>
      <p:pic>
        <p:nvPicPr>
          <p:cNvPr id="3" name="Picture 2"/>
          <p:cNvPicPr>
            <a:picLocks noChangeAspect="1"/>
          </p:cNvPicPr>
          <p:nvPr/>
        </p:nvPicPr>
        <p:blipFill>
          <a:blip r:embed="rId3"/>
          <a:stretch>
            <a:fillRect/>
          </a:stretch>
        </p:blipFill>
        <p:spPr>
          <a:xfrm>
            <a:off x="459741" y="1232141"/>
            <a:ext cx="6423659" cy="5186578"/>
          </a:xfrm>
          <a:prstGeom prst="rect">
            <a:avLst/>
          </a:prstGeom>
        </p:spPr>
      </p:pic>
    </p:spTree>
    <p:extLst>
      <p:ext uri="{BB962C8B-B14F-4D97-AF65-F5344CB8AC3E}">
        <p14:creationId xmlns:p14="http://schemas.microsoft.com/office/powerpoint/2010/main" val="4108588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DocumentDB account blade</a:t>
            </a:r>
          </a:p>
        </p:txBody>
      </p:sp>
      <p:sp>
        <p:nvSpPr>
          <p:cNvPr id="6" name="Text Placeholder 5"/>
          <p:cNvSpPr>
            <a:spLocks noGrp="1"/>
          </p:cNvSpPr>
          <p:nvPr>
            <p:ph type="body" sz="quarter" idx="11"/>
          </p:nvPr>
        </p:nvSpPr>
        <p:spPr/>
        <p:txBody>
          <a:bodyPr>
            <a:normAutofit/>
          </a:bodyPr>
          <a:lstStyle/>
          <a:p>
            <a:pPr>
              <a:lnSpc>
                <a:spcPct val="100000"/>
              </a:lnSpc>
            </a:pPr>
            <a:r>
              <a:rPr lang="en-US" sz="2600" dirty="0">
                <a:solidFill>
                  <a:srgbClr val="494949"/>
                </a:solidFill>
              </a:rPr>
              <a:t>The account blade provides you with essential information about your service.</a:t>
            </a:r>
          </a:p>
          <a:p>
            <a:pPr>
              <a:lnSpc>
                <a:spcPct val="100000"/>
              </a:lnSpc>
            </a:pPr>
            <a:r>
              <a:rPr lang="en-US" sz="2600" dirty="0">
                <a:solidFill>
                  <a:srgbClr val="494949"/>
                </a:solidFill>
              </a:rPr>
              <a:t>Check out </a:t>
            </a:r>
            <a:r>
              <a:rPr lang="en-US" sz="2600" b="1" dirty="0">
                <a:solidFill>
                  <a:srgbClr val="494949"/>
                </a:solidFill>
              </a:rPr>
              <a:t>DocumentDB Quick Start </a:t>
            </a:r>
            <a:r>
              <a:rPr lang="en-US" sz="2600" dirty="0">
                <a:solidFill>
                  <a:srgbClr val="494949"/>
                </a:solidFill>
              </a:rPr>
              <a:t>by clicking on </a:t>
            </a:r>
            <a:br>
              <a:rPr lang="en-US" sz="2600" dirty="0">
                <a:solidFill>
                  <a:srgbClr val="494949"/>
                </a:solidFill>
              </a:rPr>
            </a:br>
            <a:r>
              <a:rPr lang="en-US" sz="2600" b="1" dirty="0">
                <a:solidFill>
                  <a:srgbClr val="494949"/>
                </a:solidFill>
              </a:rPr>
              <a:t>All settings</a:t>
            </a:r>
            <a:r>
              <a:rPr lang="en-US" sz="2600" dirty="0">
                <a:solidFill>
                  <a:srgbClr val="494949"/>
                </a:solidFill>
              </a:rPr>
              <a:t> in the Essentials section of the blade.</a:t>
            </a:r>
          </a:p>
        </p:txBody>
      </p:sp>
      <p:pic>
        <p:nvPicPr>
          <p:cNvPr id="9" name="Picture 8"/>
          <p:cNvPicPr>
            <a:picLocks noChangeAspect="1"/>
          </p:cNvPicPr>
          <p:nvPr/>
        </p:nvPicPr>
        <p:blipFill>
          <a:blip r:embed="rId3"/>
          <a:stretch>
            <a:fillRect/>
          </a:stretch>
        </p:blipFill>
        <p:spPr>
          <a:xfrm>
            <a:off x="512811" y="1582138"/>
            <a:ext cx="3655097" cy="4644350"/>
          </a:xfrm>
          <a:prstGeom prst="rect">
            <a:avLst/>
          </a:prstGeom>
        </p:spPr>
      </p:pic>
      <p:pic>
        <p:nvPicPr>
          <p:cNvPr id="8" name="Picture 7"/>
          <p:cNvPicPr>
            <a:picLocks noChangeAspect="1"/>
          </p:cNvPicPr>
          <p:nvPr/>
        </p:nvPicPr>
        <p:blipFill>
          <a:blip r:embed="rId4"/>
          <a:stretch>
            <a:fillRect/>
          </a:stretch>
        </p:blipFill>
        <p:spPr>
          <a:xfrm>
            <a:off x="501092" y="1574978"/>
            <a:ext cx="3978823" cy="4601840"/>
          </a:xfrm>
          <a:prstGeom prst="rect">
            <a:avLst/>
          </a:prstGeom>
        </p:spPr>
      </p:pic>
      <p:pic>
        <p:nvPicPr>
          <p:cNvPr id="7" name="Picture 6"/>
          <p:cNvPicPr>
            <a:picLocks noChangeAspect="1"/>
          </p:cNvPicPr>
          <p:nvPr/>
        </p:nvPicPr>
        <p:blipFill>
          <a:blip r:embed="rId5"/>
          <a:stretch>
            <a:fillRect/>
          </a:stretch>
        </p:blipFill>
        <p:spPr>
          <a:xfrm>
            <a:off x="513323" y="1574978"/>
            <a:ext cx="4151040" cy="4637662"/>
          </a:xfrm>
          <a:prstGeom prst="rect">
            <a:avLst/>
          </a:prstGeom>
        </p:spPr>
      </p:pic>
    </p:spTree>
    <p:extLst>
      <p:ext uri="{BB962C8B-B14F-4D97-AF65-F5344CB8AC3E}">
        <p14:creationId xmlns:p14="http://schemas.microsoft.com/office/powerpoint/2010/main" val="1294885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Viewing service keys</a:t>
            </a:r>
          </a:p>
        </p:txBody>
      </p:sp>
      <p:sp>
        <p:nvSpPr>
          <p:cNvPr id="4" name="Text Placeholder 3"/>
          <p:cNvSpPr>
            <a:spLocks noGrp="1"/>
          </p:cNvSpPr>
          <p:nvPr>
            <p:ph type="body" sz="quarter" idx="11"/>
          </p:nvPr>
        </p:nvSpPr>
        <p:spPr>
          <a:xfrm>
            <a:off x="7563970" y="1361975"/>
            <a:ext cx="4358791" cy="4949771"/>
          </a:xfrm>
        </p:spPr>
        <p:txBody>
          <a:bodyPr>
            <a:normAutofit/>
          </a:bodyPr>
          <a:lstStyle/>
          <a:p>
            <a:pPr>
              <a:lnSpc>
                <a:spcPct val="100000"/>
              </a:lnSpc>
            </a:pPr>
            <a:r>
              <a:rPr lang="en-US" sz="2600" dirty="0">
                <a:solidFill>
                  <a:srgbClr val="494949"/>
                </a:solidFill>
              </a:rPr>
              <a:t>Click </a:t>
            </a:r>
            <a:r>
              <a:rPr lang="en-US" sz="2600" b="1" dirty="0">
                <a:solidFill>
                  <a:srgbClr val="494949"/>
                </a:solidFill>
              </a:rPr>
              <a:t>All settings </a:t>
            </a:r>
            <a:r>
              <a:rPr lang="en-US" sz="2600" dirty="0">
                <a:solidFill>
                  <a:srgbClr val="494949"/>
                </a:solidFill>
              </a:rPr>
              <a:t>to display the </a:t>
            </a:r>
            <a:r>
              <a:rPr lang="en-US" sz="2600" b="1" dirty="0">
                <a:solidFill>
                  <a:srgbClr val="494949"/>
                </a:solidFill>
              </a:rPr>
              <a:t>Keys</a:t>
            </a:r>
            <a:r>
              <a:rPr lang="en-US" sz="2600" dirty="0">
                <a:solidFill>
                  <a:srgbClr val="494949"/>
                </a:solidFill>
              </a:rPr>
              <a:t> and </a:t>
            </a:r>
            <a:r>
              <a:rPr lang="en-US" sz="2600" b="1" dirty="0">
                <a:solidFill>
                  <a:srgbClr val="494949"/>
                </a:solidFill>
              </a:rPr>
              <a:t>Read-Only Keys</a:t>
            </a:r>
            <a:r>
              <a:rPr lang="en-US" sz="2600" dirty="0">
                <a:solidFill>
                  <a:srgbClr val="494949"/>
                </a:solidFill>
              </a:rPr>
              <a:t> blades.</a:t>
            </a:r>
          </a:p>
          <a:p>
            <a:pPr>
              <a:lnSpc>
                <a:spcPct val="100000"/>
              </a:lnSpc>
            </a:pPr>
            <a:r>
              <a:rPr lang="en-US" sz="2600" dirty="0">
                <a:solidFill>
                  <a:srgbClr val="494949"/>
                </a:solidFill>
              </a:rPr>
              <a:t>Use the URI and service keys in your application for the endpoint and authentication.</a:t>
            </a:r>
          </a:p>
          <a:p>
            <a:pPr>
              <a:lnSpc>
                <a:spcPct val="100000"/>
              </a:lnSpc>
            </a:pPr>
            <a:r>
              <a:rPr lang="en-US" sz="2600" dirty="0">
                <a:solidFill>
                  <a:srgbClr val="494949"/>
                </a:solidFill>
              </a:rPr>
              <a:t>Like other services, DocumentDB includes primary and secondary keys for rolling key updates.</a:t>
            </a:r>
          </a:p>
        </p:txBody>
      </p:sp>
      <p:pic>
        <p:nvPicPr>
          <p:cNvPr id="3" name="Picture 2"/>
          <p:cNvPicPr>
            <a:picLocks noChangeAspect="1"/>
          </p:cNvPicPr>
          <p:nvPr/>
        </p:nvPicPr>
        <p:blipFill>
          <a:blip r:embed="rId3"/>
          <a:stretch>
            <a:fillRect/>
          </a:stretch>
        </p:blipFill>
        <p:spPr>
          <a:xfrm>
            <a:off x="470149" y="1507184"/>
            <a:ext cx="6958784" cy="4047178"/>
          </a:xfrm>
          <a:prstGeom prst="rect">
            <a:avLst/>
          </a:prstGeom>
          <a:ln>
            <a:solidFill>
              <a:schemeClr val="bg1">
                <a:lumMod val="75000"/>
              </a:schemeClr>
            </a:solidFill>
          </a:ln>
        </p:spPr>
      </p:pic>
    </p:spTree>
    <p:extLst>
      <p:ext uri="{BB962C8B-B14F-4D97-AF65-F5344CB8AC3E}">
        <p14:creationId xmlns:p14="http://schemas.microsoft.com/office/powerpoint/2010/main" val="4101383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chemeClr val="tx1"/>
                </a:solidFill>
              </a:rPr>
              <a:t>Agenda</a:t>
            </a:r>
          </a:p>
        </p:txBody>
      </p:sp>
      <p:sp>
        <p:nvSpPr>
          <p:cNvPr id="5" name="Text Placeholder 4"/>
          <p:cNvSpPr>
            <a:spLocks noGrp="1"/>
          </p:cNvSpPr>
          <p:nvPr>
            <p:ph type="body" sz="quarter" idx="13"/>
          </p:nvPr>
        </p:nvSpPr>
        <p:spPr>
          <a:xfrm>
            <a:off x="269241" y="1335676"/>
            <a:ext cx="8964248" cy="6190174"/>
          </a:xfrm>
        </p:spPr>
        <p:txBody>
          <a:bodyPr/>
          <a:lstStyle/>
          <a:p>
            <a:pPr>
              <a:tabLst>
                <a:tab pos="8686800" algn="r"/>
              </a:tabLst>
            </a:pPr>
            <a:r>
              <a:rPr lang="en-US" sz="2800" dirty="0">
                <a:solidFill>
                  <a:schemeClr val="tx1"/>
                </a:solidFill>
              </a:rPr>
              <a:t>Overview</a:t>
            </a:r>
          </a:p>
          <a:p>
            <a:pPr lvl="1">
              <a:tabLst>
                <a:tab pos="8686800" algn="r"/>
              </a:tabLst>
            </a:pPr>
            <a:r>
              <a:rPr lang="en-US" sz="2800" dirty="0">
                <a:solidFill>
                  <a:schemeClr val="tx1"/>
                </a:solidFill>
              </a:rPr>
              <a:t>NoSQL and </a:t>
            </a:r>
            <a:r>
              <a:rPr lang="en-US" sz="2800" dirty="0" err="1">
                <a:solidFill>
                  <a:schemeClr val="tx1"/>
                </a:solidFill>
              </a:rPr>
              <a:t>DocumentDB</a:t>
            </a:r>
            <a:endParaRPr lang="en-US" sz="2800" dirty="0">
              <a:solidFill>
                <a:schemeClr val="tx1"/>
              </a:solidFill>
            </a:endParaRPr>
          </a:p>
          <a:p>
            <a:pPr>
              <a:tabLst>
                <a:tab pos="8686800" algn="r"/>
              </a:tabLst>
            </a:pPr>
            <a:r>
              <a:rPr lang="en-US" sz="2800" dirty="0">
                <a:solidFill>
                  <a:schemeClr val="tx1"/>
                </a:solidFill>
              </a:rPr>
              <a:t>Value Proposition</a:t>
            </a:r>
          </a:p>
          <a:p>
            <a:pPr>
              <a:tabLst>
                <a:tab pos="8686800" algn="r"/>
              </a:tabLst>
            </a:pPr>
            <a:r>
              <a:rPr lang="en-US" sz="2800" dirty="0">
                <a:solidFill>
                  <a:schemeClr val="tx1"/>
                </a:solidFill>
              </a:rPr>
              <a:t>Azure </a:t>
            </a:r>
            <a:r>
              <a:rPr lang="en-US" sz="2800" dirty="0" err="1">
                <a:solidFill>
                  <a:schemeClr val="tx1"/>
                </a:solidFill>
              </a:rPr>
              <a:t>DocumentDB</a:t>
            </a:r>
            <a:r>
              <a:rPr lang="en-US" sz="2800" dirty="0">
                <a:solidFill>
                  <a:schemeClr val="tx1"/>
                </a:solidFill>
              </a:rPr>
              <a:t> Basics</a:t>
            </a:r>
          </a:p>
          <a:p>
            <a:pPr>
              <a:tabLst>
                <a:tab pos="8686800" algn="r"/>
              </a:tabLst>
            </a:pPr>
            <a:r>
              <a:rPr lang="en-US" sz="2800" dirty="0">
                <a:solidFill>
                  <a:schemeClr val="tx1"/>
                </a:solidFill>
              </a:rPr>
              <a:t>Demo: Account Creation</a:t>
            </a:r>
          </a:p>
          <a:p>
            <a:pPr>
              <a:tabLst>
                <a:tab pos="8686800" algn="r"/>
              </a:tabLst>
            </a:pPr>
            <a:r>
              <a:rPr lang="en-US" sz="2800" dirty="0">
                <a:solidFill>
                  <a:schemeClr val="accent5"/>
                </a:solidFill>
              </a:rPr>
              <a:t>Queries, transactions, indexing, Security</a:t>
            </a:r>
          </a:p>
          <a:p>
            <a:pPr>
              <a:tabLst>
                <a:tab pos="8686800" algn="r"/>
              </a:tabLst>
            </a:pPr>
            <a:r>
              <a:rPr lang="en-US" sz="2800" dirty="0">
                <a:solidFill>
                  <a:schemeClr val="tx1"/>
                </a:solidFill>
              </a:rPr>
              <a:t>Management</a:t>
            </a:r>
          </a:p>
          <a:p>
            <a:pPr>
              <a:tabLst>
                <a:tab pos="8686800" algn="r"/>
              </a:tabLst>
            </a:pPr>
            <a:r>
              <a:rPr lang="en-US" sz="2800" dirty="0">
                <a:solidFill>
                  <a:schemeClr val="tx1"/>
                </a:solidFill>
              </a:rPr>
              <a:t>Tools</a:t>
            </a:r>
          </a:p>
          <a:p>
            <a:pPr>
              <a:tabLst>
                <a:tab pos="8686800" algn="r"/>
              </a:tabLst>
            </a:pPr>
            <a:r>
              <a:rPr lang="en-US" sz="2800" dirty="0">
                <a:solidFill>
                  <a:schemeClr val="tx1"/>
                </a:solidFill>
              </a:rPr>
              <a:t>Summary</a:t>
            </a:r>
          </a:p>
          <a:p>
            <a:pPr marL="0" indent="0">
              <a:buNone/>
              <a:tabLst>
                <a:tab pos="8686800" algn="r"/>
              </a:tabLst>
            </a:pPr>
            <a:endParaRPr lang="en-US" sz="1800" u="sng" dirty="0"/>
          </a:p>
        </p:txBody>
      </p:sp>
    </p:spTree>
    <p:extLst>
      <p:ext uri="{BB962C8B-B14F-4D97-AF65-F5344CB8AC3E}">
        <p14:creationId xmlns:p14="http://schemas.microsoft.com/office/powerpoint/2010/main" val="21580125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563970" y="1361975"/>
            <a:ext cx="4358791" cy="4949771"/>
          </a:xfrm>
        </p:spPr>
        <p:txBody>
          <a:bodyPr/>
          <a:lstStyle/>
          <a:p>
            <a:r>
              <a:rPr lang="en-US" dirty="0">
                <a:solidFill>
                  <a:srgbClr val="494949"/>
                </a:solidFill>
              </a:rPr>
              <a:t>Go to </a:t>
            </a:r>
            <a:r>
              <a:rPr lang="en-US" sz="1800" dirty="0">
                <a:solidFill>
                  <a:srgbClr val="494949"/>
                </a:solidFill>
                <a:hlinkClick r:id="rId3"/>
              </a:rPr>
              <a:t>http://www.documentdb.com/sql/demo</a:t>
            </a:r>
            <a:endParaRPr lang="en-US" sz="1800" dirty="0">
              <a:solidFill>
                <a:srgbClr val="494949"/>
              </a:solidFill>
            </a:endParaRPr>
          </a:p>
          <a:p>
            <a:r>
              <a:rPr lang="en-US" dirty="0">
                <a:solidFill>
                  <a:srgbClr val="494949"/>
                </a:solidFill>
              </a:rPr>
              <a:t>Test out sample queries or write your own against the dataset</a:t>
            </a:r>
          </a:p>
        </p:txBody>
      </p:sp>
      <p:sp>
        <p:nvSpPr>
          <p:cNvPr id="4" name="Title 3"/>
          <p:cNvSpPr>
            <a:spLocks noGrp="1"/>
          </p:cNvSpPr>
          <p:nvPr>
            <p:ph type="title"/>
          </p:nvPr>
        </p:nvSpPr>
        <p:spPr/>
        <p:txBody>
          <a:bodyPr/>
          <a:lstStyle/>
          <a:p>
            <a:r>
              <a:rPr lang="en-US" dirty="0">
                <a:solidFill>
                  <a:srgbClr val="0070C0"/>
                </a:solidFill>
              </a:rPr>
              <a:t>Using DocumentDB Query Playground</a:t>
            </a:r>
          </a:p>
        </p:txBody>
      </p:sp>
      <p:pic>
        <p:nvPicPr>
          <p:cNvPr id="3" name="Picture 2"/>
          <p:cNvPicPr>
            <a:picLocks noChangeAspect="1"/>
          </p:cNvPicPr>
          <p:nvPr/>
        </p:nvPicPr>
        <p:blipFill>
          <a:blip r:embed="rId4"/>
          <a:stretch>
            <a:fillRect/>
          </a:stretch>
        </p:blipFill>
        <p:spPr>
          <a:xfrm>
            <a:off x="508428" y="1350544"/>
            <a:ext cx="6800366" cy="4889617"/>
          </a:xfrm>
          <a:prstGeom prst="rect">
            <a:avLst/>
          </a:prstGeom>
          <a:ln>
            <a:solidFill>
              <a:schemeClr val="bg1">
                <a:lumMod val="75000"/>
              </a:schemeClr>
            </a:solidFill>
          </a:ln>
        </p:spPr>
      </p:pic>
    </p:spTree>
    <p:extLst>
      <p:ext uri="{BB962C8B-B14F-4D97-AF65-F5344CB8AC3E}">
        <p14:creationId xmlns:p14="http://schemas.microsoft.com/office/powerpoint/2010/main" val="293306216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solidFill>
            <a:srgbClr val="FFFFFF"/>
          </a:solidFill>
          <a:ln>
            <a:solidFill>
              <a:srgbClr val="0072C6"/>
            </a:solidFill>
          </a:ln>
        </p:spPr>
        <p:txBody>
          <a:bodyPr>
            <a:noAutofit/>
          </a:bodyPr>
          <a:lstStyle/>
          <a:p>
            <a:r>
              <a:rPr lang="en-US" sz="1100" dirty="0">
                <a:solidFill>
                  <a:srgbClr val="494949"/>
                </a:solidFill>
              </a:rPr>
              <a:t>// User Defined Function</a:t>
            </a:r>
          </a:p>
          <a:p>
            <a:r>
              <a:rPr lang="en-US" sz="1100" dirty="0">
                <a:solidFill>
                  <a:srgbClr val="494949"/>
                </a:solidFill>
              </a:rPr>
              <a:t>function tax(doc) {</a:t>
            </a:r>
          </a:p>
          <a:p>
            <a:r>
              <a:rPr lang="en-US" sz="1100" dirty="0">
                <a:solidFill>
                  <a:srgbClr val="494949"/>
                </a:solidFill>
              </a:rPr>
              <a:t>// Use simple formula to compute the tax: use income multiplied by factor based on country of headquarters.</a:t>
            </a:r>
          </a:p>
          <a:p>
            <a:r>
              <a:rPr lang="en-US" sz="1100" dirty="0">
                <a:solidFill>
                  <a:srgbClr val="FFFFFF"/>
                </a:solidFill>
              </a:rPr>
              <a:t>    </a:t>
            </a:r>
            <a:r>
              <a:rPr lang="en-US" sz="1100" dirty="0">
                <a:solidFill>
                  <a:srgbClr val="0072C6">
                    <a:lumMod val="40000"/>
                    <a:lumOff val="60000"/>
                  </a:srgbClr>
                </a:solidFill>
              </a:rPr>
              <a:t>var</a:t>
            </a:r>
            <a:r>
              <a:rPr lang="en-US" sz="1100" dirty="0">
                <a:solidFill>
                  <a:srgbClr val="FFFFFF"/>
                </a:solidFill>
              </a:rPr>
              <a:t> </a:t>
            </a:r>
            <a:r>
              <a:rPr lang="en-US" sz="1100" dirty="0">
                <a:solidFill>
                  <a:srgbClr val="494949"/>
                </a:solidFill>
              </a:rPr>
              <a:t>factor =</a:t>
            </a:r>
          </a:p>
          <a:p>
            <a:r>
              <a:rPr lang="en-US" sz="1100" dirty="0">
                <a:solidFill>
                  <a:srgbClr val="FFFFFF"/>
                </a:solidFill>
              </a:rPr>
              <a:t>        </a:t>
            </a:r>
            <a:r>
              <a:rPr lang="en-US" sz="1100" dirty="0">
                <a:solidFill>
                  <a:srgbClr val="494949"/>
                </a:solidFill>
              </a:rPr>
              <a:t>doc.headquarters == </a:t>
            </a:r>
            <a:r>
              <a:rPr lang="en-US" sz="1100" dirty="0">
                <a:solidFill>
                  <a:srgbClr val="FFC000"/>
                </a:solidFill>
              </a:rPr>
              <a:t>"USA" </a:t>
            </a:r>
            <a:r>
              <a:rPr lang="en-US" sz="1100" dirty="0">
                <a:solidFill>
                  <a:srgbClr val="494949"/>
                </a:solidFill>
              </a:rPr>
              <a:t>? 0.35 :</a:t>
            </a:r>
          </a:p>
          <a:p>
            <a:r>
              <a:rPr lang="en-US" sz="1100" dirty="0">
                <a:solidFill>
                  <a:srgbClr val="FFFFFF"/>
                </a:solidFill>
              </a:rPr>
              <a:t>        </a:t>
            </a:r>
            <a:r>
              <a:rPr lang="en-US" sz="1100" dirty="0">
                <a:solidFill>
                  <a:srgbClr val="494949"/>
                </a:solidFill>
              </a:rPr>
              <a:t>doc.headquarters ==</a:t>
            </a:r>
            <a:r>
              <a:rPr lang="en-US" sz="1100" dirty="0">
                <a:solidFill>
                  <a:srgbClr val="FFFFFF"/>
                </a:solidFill>
              </a:rPr>
              <a:t> </a:t>
            </a:r>
            <a:r>
              <a:rPr lang="en-US" sz="1100" dirty="0">
                <a:solidFill>
                  <a:srgbClr val="FFC000"/>
                </a:solidFill>
              </a:rPr>
              <a:t>"Germany"</a:t>
            </a:r>
            <a:r>
              <a:rPr lang="en-US" sz="1100" dirty="0">
                <a:solidFill>
                  <a:srgbClr val="FFFFFF"/>
                </a:solidFill>
              </a:rPr>
              <a:t> </a:t>
            </a:r>
            <a:r>
              <a:rPr lang="en-US" sz="1100" dirty="0">
                <a:solidFill>
                  <a:srgbClr val="494949"/>
                </a:solidFill>
              </a:rPr>
              <a:t>? 0.3 :</a:t>
            </a:r>
          </a:p>
          <a:p>
            <a:r>
              <a:rPr lang="en-US" sz="1100" dirty="0">
                <a:solidFill>
                  <a:srgbClr val="FFFFFF"/>
                </a:solidFill>
              </a:rPr>
              <a:t>        </a:t>
            </a:r>
            <a:r>
              <a:rPr lang="en-US" sz="1100" dirty="0">
                <a:solidFill>
                  <a:srgbClr val="494949"/>
                </a:solidFill>
              </a:rPr>
              <a:t>doc.headquarters == </a:t>
            </a:r>
            <a:r>
              <a:rPr lang="en-US" sz="1100" dirty="0">
                <a:solidFill>
                  <a:srgbClr val="FFC000"/>
                </a:solidFill>
              </a:rPr>
              <a:t>"Russia" </a:t>
            </a:r>
            <a:r>
              <a:rPr lang="en-US" sz="1100" dirty="0">
                <a:solidFill>
                  <a:srgbClr val="494949"/>
                </a:solidFill>
              </a:rPr>
              <a:t>? 0.2 :</a:t>
            </a:r>
          </a:p>
          <a:p>
            <a:r>
              <a:rPr lang="en-US" sz="1100" dirty="0">
                <a:solidFill>
                  <a:srgbClr val="494949"/>
                </a:solidFill>
              </a:rPr>
              <a:t>        0;</a:t>
            </a:r>
          </a:p>
          <a:p>
            <a:endParaRPr lang="en-US" sz="1100" dirty="0">
              <a:solidFill>
                <a:srgbClr val="494949"/>
              </a:solidFill>
            </a:endParaRPr>
          </a:p>
          <a:p>
            <a:r>
              <a:rPr lang="en-US" sz="1100" dirty="0">
                <a:solidFill>
                  <a:srgbClr val="494949"/>
                </a:solidFill>
              </a:rPr>
              <a:t>    // Check for bad data.</a:t>
            </a:r>
          </a:p>
          <a:p>
            <a:r>
              <a:rPr lang="en-US" sz="1100" dirty="0">
                <a:solidFill>
                  <a:srgbClr val="494949"/>
                </a:solidFill>
              </a:rPr>
              <a:t>    if (factor == 0) </a:t>
            </a:r>
          </a:p>
          <a:p>
            <a:r>
              <a:rPr lang="en-US" sz="1100" dirty="0">
                <a:solidFill>
                  <a:srgbClr val="494949"/>
                </a:solidFill>
              </a:rPr>
              <a:t>    {</a:t>
            </a:r>
          </a:p>
          <a:p>
            <a:r>
              <a:rPr lang="en-US" sz="1100" dirty="0">
                <a:solidFill>
                  <a:srgbClr val="494949"/>
                </a:solidFill>
              </a:rPr>
              <a:t>        throw new Error(</a:t>
            </a:r>
            <a:r>
              <a:rPr lang="en-US" sz="1100" dirty="0">
                <a:solidFill>
                  <a:srgbClr val="FFC000"/>
                </a:solidFill>
              </a:rPr>
              <a:t>"Unsupported country: " </a:t>
            </a:r>
            <a:r>
              <a:rPr lang="en-US" sz="1100" dirty="0">
                <a:solidFill>
                  <a:srgbClr val="494949"/>
                </a:solidFill>
              </a:rPr>
              <a:t>+</a:t>
            </a:r>
          </a:p>
          <a:p>
            <a:r>
              <a:rPr lang="en-US" sz="1100" dirty="0">
                <a:solidFill>
                  <a:srgbClr val="494949"/>
                </a:solidFill>
              </a:rPr>
              <a:t>                        doc.headquarters);</a:t>
            </a:r>
          </a:p>
          <a:p>
            <a:r>
              <a:rPr lang="en-US" sz="1100" dirty="0">
                <a:solidFill>
                  <a:srgbClr val="494949"/>
                </a:solidFill>
              </a:rPr>
              <a:t>    }</a:t>
            </a:r>
          </a:p>
          <a:p>
            <a:r>
              <a:rPr lang="en-US" sz="1100" dirty="0">
                <a:solidFill>
                  <a:srgbClr val="494949"/>
                </a:solidFill>
              </a:rPr>
              <a:t>    </a:t>
            </a:r>
          </a:p>
          <a:p>
            <a:r>
              <a:rPr lang="en-US" sz="1100" dirty="0">
                <a:solidFill>
                  <a:srgbClr val="494949"/>
                </a:solidFill>
              </a:rPr>
              <a:t>    // Use simple formula and return.</a:t>
            </a:r>
          </a:p>
          <a:p>
            <a:r>
              <a:rPr lang="en-US" sz="1100" dirty="0">
                <a:solidFill>
                  <a:srgbClr val="494949"/>
                </a:solidFill>
              </a:rPr>
              <a:t>    return doc.income * factor;</a:t>
            </a:r>
          </a:p>
          <a:p>
            <a:r>
              <a:rPr lang="en-US" sz="1100" dirty="0">
                <a:solidFill>
                  <a:srgbClr val="494949"/>
                </a:solidFill>
              </a:rPr>
              <a:t>}</a:t>
            </a:r>
          </a:p>
          <a:p>
            <a:endParaRPr lang="en-US" sz="1100" dirty="0">
              <a:solidFill>
                <a:srgbClr val="494949"/>
              </a:solidFill>
            </a:endParaRPr>
          </a:p>
          <a:p>
            <a:r>
              <a:rPr lang="en-US" sz="1100" dirty="0">
                <a:solidFill>
                  <a:srgbClr val="494949"/>
                </a:solidFill>
              </a:rPr>
              <a:t>// Execute UDF with additional condition</a:t>
            </a:r>
          </a:p>
          <a:p>
            <a:r>
              <a:rPr lang="en-US" sz="1100" dirty="0">
                <a:solidFill>
                  <a:srgbClr val="0072C6">
                    <a:lumMod val="40000"/>
                    <a:lumOff val="60000"/>
                  </a:srgbClr>
                </a:solidFill>
              </a:rPr>
              <a:t>var</a:t>
            </a:r>
            <a:r>
              <a:rPr lang="en-US" sz="1100" dirty="0">
                <a:solidFill>
                  <a:srgbClr val="FFFFFF"/>
                </a:solidFill>
              </a:rPr>
              <a:t> </a:t>
            </a:r>
            <a:r>
              <a:rPr lang="en-US" sz="1100" dirty="0">
                <a:solidFill>
                  <a:srgbClr val="494949"/>
                </a:solidFill>
              </a:rPr>
              <a:t>results = client.CreateDocumentQuery&lt;dynamic&gt;(colSelfLink, string.Format(</a:t>
            </a:r>
            <a:r>
              <a:rPr lang="en-US" sz="1100" dirty="0">
                <a:solidFill>
                  <a:srgbClr val="FFC000"/>
                </a:solidFill>
              </a:rPr>
              <a:t>"SELECT r.name AS company, Tax(r) AS tax FROM root r WHERE r.type='Company'"</a:t>
            </a:r>
            <a:r>
              <a:rPr lang="en-US" sz="1100" dirty="0">
                <a:solidFill>
                  <a:srgbClr val="494949"/>
                </a:solidFill>
              </a:rPr>
              <a:t>, udfId));</a:t>
            </a:r>
          </a:p>
        </p:txBody>
      </p:sp>
      <p:sp>
        <p:nvSpPr>
          <p:cNvPr id="6" name="Text Placeholder 5"/>
          <p:cNvSpPr>
            <a:spLocks noGrp="1"/>
          </p:cNvSpPr>
          <p:nvPr>
            <p:ph type="body" sz="quarter" idx="11"/>
          </p:nvPr>
        </p:nvSpPr>
        <p:spPr>
          <a:xfrm>
            <a:off x="7513867" y="1200155"/>
            <a:ext cx="4260599" cy="5012675"/>
          </a:xfrm>
        </p:spPr>
        <p:txBody>
          <a:bodyPr>
            <a:noAutofit/>
          </a:bodyPr>
          <a:lstStyle/>
          <a:p>
            <a:pPr defTabSz="932311" fontAlgn="base">
              <a:spcBef>
                <a:spcPct val="0"/>
              </a:spcBef>
              <a:spcAft>
                <a:spcPct val="0"/>
              </a:spcAft>
            </a:pPr>
            <a:r>
              <a:rPr lang="en-US" sz="1800" dirty="0">
                <a:solidFill>
                  <a:schemeClr val="accent1"/>
                </a:solidFill>
              </a:rPr>
              <a:t>The complexity of a query impacts the request units consumed for an operation:</a:t>
            </a:r>
          </a:p>
          <a:p>
            <a:pPr defTabSz="932311" fontAlgn="base">
              <a:spcBef>
                <a:spcPct val="0"/>
              </a:spcBef>
              <a:spcAft>
                <a:spcPct val="0"/>
              </a:spcAft>
            </a:pPr>
            <a:endParaRPr lang="en-US" sz="1600" dirty="0">
              <a:solidFill>
                <a:schemeClr val="accent1"/>
              </a:solidFill>
            </a:endParaRPr>
          </a:p>
          <a:p>
            <a:pPr defTabSz="932311" fontAlgn="base">
              <a:spcBef>
                <a:spcPct val="0"/>
              </a:spcBef>
              <a:spcAft>
                <a:spcPct val="0"/>
              </a:spcAft>
            </a:pPr>
            <a:r>
              <a:rPr lang="en-US" sz="1600" dirty="0">
                <a:solidFill>
                  <a:schemeClr val="accent1"/>
                </a:solidFill>
              </a:rPr>
              <a:t>Number of predicates</a:t>
            </a:r>
          </a:p>
          <a:p>
            <a:pPr marL="182880" lvl="1" defTabSz="932311" fontAlgn="base">
              <a:spcBef>
                <a:spcPts val="600"/>
              </a:spcBef>
              <a:spcAft>
                <a:spcPts val="600"/>
              </a:spcAft>
            </a:pPr>
            <a:r>
              <a:rPr lang="en-US" sz="1400" dirty="0">
                <a:latin typeface="Segoe UI Light"/>
              </a:rPr>
              <a:t>In general, more predicates result in a larger request charge.</a:t>
            </a:r>
          </a:p>
          <a:p>
            <a:pPr marL="182880" lvl="1" defTabSz="932311" fontAlgn="base">
              <a:spcBef>
                <a:spcPts val="600"/>
              </a:spcBef>
              <a:spcAft>
                <a:spcPts val="600"/>
              </a:spcAft>
            </a:pPr>
            <a:r>
              <a:rPr lang="en-US" sz="1400" dirty="0">
                <a:latin typeface="Segoe UI Light"/>
              </a:rPr>
              <a:t>Additional predicates can help if they result in narrowing the overall result set.</a:t>
            </a:r>
            <a:br>
              <a:rPr lang="en-US" sz="1600" dirty="0">
                <a:latin typeface="Segoe UI Light"/>
              </a:rPr>
            </a:br>
            <a:endParaRPr lang="en-US" sz="1600" dirty="0">
              <a:latin typeface="Segoe UI Light"/>
            </a:endParaRPr>
          </a:p>
          <a:p>
            <a:pPr defTabSz="932311" fontAlgn="base">
              <a:spcBef>
                <a:spcPct val="0"/>
              </a:spcBef>
              <a:spcAft>
                <a:spcPct val="0"/>
              </a:spcAft>
            </a:pPr>
            <a:r>
              <a:rPr lang="en-US" sz="1600" dirty="0">
                <a:solidFill>
                  <a:schemeClr val="accent1"/>
                </a:solidFill>
              </a:rPr>
              <a:t>Use of user-defined functions (UDFs)</a:t>
            </a:r>
          </a:p>
          <a:p>
            <a:pPr marL="182880" lvl="1" defTabSz="932311" fontAlgn="base">
              <a:spcBef>
                <a:spcPts val="600"/>
              </a:spcBef>
              <a:spcAft>
                <a:spcPts val="600"/>
              </a:spcAft>
            </a:pPr>
            <a:r>
              <a:rPr lang="en-US" sz="1400" dirty="0">
                <a:latin typeface="Segoe UI Light"/>
              </a:rPr>
              <a:t>To take advantage of indexing, try and have at least one filter against an indexed property when leveraging a UDF.</a:t>
            </a:r>
          </a:p>
          <a:p>
            <a:pPr marL="182880" lvl="1" defTabSz="932311" fontAlgn="base">
              <a:spcBef>
                <a:spcPts val="600"/>
              </a:spcBef>
              <a:spcAft>
                <a:spcPts val="600"/>
              </a:spcAft>
            </a:pPr>
            <a:endParaRPr lang="en-US" dirty="0">
              <a:latin typeface="Segoe UI Light"/>
            </a:endParaRPr>
          </a:p>
          <a:p>
            <a:pPr lvl="1" defTabSz="932311" fontAlgn="base">
              <a:spcBef>
                <a:spcPct val="0"/>
              </a:spcBef>
              <a:spcAft>
                <a:spcPct val="0"/>
              </a:spcAft>
            </a:pPr>
            <a:r>
              <a:rPr lang="en-US" sz="1600" dirty="0">
                <a:solidFill>
                  <a:schemeClr val="accent1"/>
                </a:solidFill>
                <a:latin typeface="Segoe UI Light"/>
              </a:rPr>
              <a:t>Tip: For all operations, the cost of any given request can be inferred by inspecting the x-ms-request-charge response header. </a:t>
            </a:r>
          </a:p>
        </p:txBody>
      </p:sp>
      <p:sp>
        <p:nvSpPr>
          <p:cNvPr id="4" name="Title 3"/>
          <p:cNvSpPr>
            <a:spLocks noGrp="1"/>
          </p:cNvSpPr>
          <p:nvPr>
            <p:ph type="title"/>
          </p:nvPr>
        </p:nvSpPr>
        <p:spPr/>
        <p:txBody>
          <a:bodyPr/>
          <a:lstStyle/>
          <a:p>
            <a:r>
              <a:rPr lang="en-US" dirty="0">
                <a:solidFill>
                  <a:srgbClr val="0070C0"/>
                </a:solidFill>
              </a:rPr>
              <a:t>Query with user-defined function</a:t>
            </a:r>
          </a:p>
        </p:txBody>
      </p:sp>
    </p:spTree>
    <p:extLst>
      <p:ext uri="{BB962C8B-B14F-4D97-AF65-F5344CB8AC3E}">
        <p14:creationId xmlns:p14="http://schemas.microsoft.com/office/powerpoint/2010/main" val="1732510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JavaScript transactions</a:t>
            </a:r>
          </a:p>
        </p:txBody>
      </p:sp>
      <p:sp>
        <p:nvSpPr>
          <p:cNvPr id="18" name="Rectangle 17"/>
          <p:cNvSpPr/>
          <p:nvPr/>
        </p:nvSpPr>
        <p:spPr>
          <a:xfrm>
            <a:off x="422661" y="1655357"/>
            <a:ext cx="6647005" cy="4043630"/>
          </a:xfrm>
          <a:prstGeom prst="rect">
            <a:avLst/>
          </a:prstGeom>
        </p:spPr>
        <p:txBody>
          <a:bodyPr wrap="square" lIns="0" tIns="89642" rIns="0" bIns="89642">
            <a:spAutoFit/>
          </a:bodyPr>
          <a:lstStyle/>
          <a:p>
            <a:pPr defTabSz="896386">
              <a:spcAft>
                <a:spcPts val="600"/>
              </a:spcAft>
            </a:pPr>
            <a:r>
              <a:rPr lang="en-US" sz="2400" kern="0" dirty="0">
                <a:solidFill>
                  <a:srgbClr val="505050"/>
                </a:solidFill>
              </a:rPr>
              <a:t>Transactionally process multiple documents </a:t>
            </a:r>
            <a:br>
              <a:rPr lang="en-US" sz="2400" kern="0" dirty="0">
                <a:solidFill>
                  <a:srgbClr val="505050"/>
                </a:solidFill>
              </a:rPr>
            </a:br>
            <a:r>
              <a:rPr lang="en-US" sz="2400" kern="0" dirty="0">
                <a:solidFill>
                  <a:srgbClr val="505050"/>
                </a:solidFill>
              </a:rPr>
              <a:t>with application-defined stored procedures </a:t>
            </a:r>
            <a:br>
              <a:rPr lang="en-US" sz="2400" kern="0" dirty="0">
                <a:solidFill>
                  <a:srgbClr val="505050"/>
                </a:solidFill>
              </a:rPr>
            </a:br>
            <a:r>
              <a:rPr lang="en-US" sz="2400" kern="0" dirty="0">
                <a:solidFill>
                  <a:srgbClr val="505050"/>
                </a:solidFill>
              </a:rPr>
              <a:t>and triggers</a:t>
            </a:r>
          </a:p>
          <a:p>
            <a:pPr marL="342900" indent="-342900" defTabSz="914367">
              <a:spcAft>
                <a:spcPts val="600"/>
              </a:spcAft>
              <a:buFont typeface="Arial" panose="020B0604020202020204" pitchFamily="34" charset="0"/>
              <a:buChar char="•"/>
            </a:pPr>
            <a:r>
              <a:rPr lang="en-US" sz="2000" dirty="0">
                <a:solidFill>
                  <a:srgbClr val="494949"/>
                </a:solidFill>
              </a:rPr>
              <a:t>JavaScript as the procedural language</a:t>
            </a:r>
          </a:p>
          <a:p>
            <a:pPr marL="342900" indent="-342900" defTabSz="914367">
              <a:spcAft>
                <a:spcPts val="600"/>
              </a:spcAft>
              <a:buFont typeface="Arial" panose="020B0604020202020204" pitchFamily="34" charset="0"/>
              <a:buChar char="•"/>
            </a:pPr>
            <a:r>
              <a:rPr lang="en-US" sz="2000" dirty="0">
                <a:solidFill>
                  <a:srgbClr val="494949"/>
                </a:solidFill>
              </a:rPr>
              <a:t>Language integrated</a:t>
            </a:r>
          </a:p>
          <a:p>
            <a:pPr marL="342900" indent="-342900" defTabSz="914367">
              <a:spcAft>
                <a:spcPts val="600"/>
              </a:spcAft>
              <a:buFont typeface="Arial" panose="020B0604020202020204" pitchFamily="34" charset="0"/>
              <a:buChar char="•"/>
            </a:pPr>
            <a:r>
              <a:rPr lang="en-US" sz="2000" dirty="0">
                <a:solidFill>
                  <a:srgbClr val="494949"/>
                </a:solidFill>
              </a:rPr>
              <a:t>Execution wrapped in an implicit transaction</a:t>
            </a:r>
          </a:p>
          <a:p>
            <a:pPr marL="342900" indent="-342900" defTabSz="914367">
              <a:spcAft>
                <a:spcPts val="600"/>
              </a:spcAft>
              <a:buFont typeface="Arial" panose="020B0604020202020204" pitchFamily="34" charset="0"/>
              <a:buChar char="•"/>
            </a:pPr>
            <a:r>
              <a:rPr lang="en-US" sz="2000" dirty="0">
                <a:solidFill>
                  <a:srgbClr val="494949"/>
                </a:solidFill>
              </a:rPr>
              <a:t>Preregistered and scoped to a collection</a:t>
            </a:r>
          </a:p>
          <a:p>
            <a:pPr marL="342900" indent="-342900" defTabSz="914367">
              <a:spcAft>
                <a:spcPts val="600"/>
              </a:spcAft>
              <a:buFont typeface="Arial" panose="020B0604020202020204" pitchFamily="34" charset="0"/>
              <a:buChar char="•"/>
            </a:pPr>
            <a:r>
              <a:rPr lang="en-US" sz="2000" dirty="0">
                <a:solidFill>
                  <a:srgbClr val="494949"/>
                </a:solidFill>
              </a:rPr>
              <a:t>Performed with ACID guarantees</a:t>
            </a:r>
          </a:p>
          <a:p>
            <a:pPr marL="342900" indent="-342900" defTabSz="914367">
              <a:spcAft>
                <a:spcPts val="600"/>
              </a:spcAft>
              <a:buFont typeface="Arial" panose="020B0604020202020204" pitchFamily="34" charset="0"/>
              <a:buChar char="•"/>
            </a:pPr>
            <a:r>
              <a:rPr lang="en-US" sz="2000" dirty="0">
                <a:solidFill>
                  <a:srgbClr val="494949"/>
                </a:solidFill>
              </a:rPr>
              <a:t>Triggers invoked as pre- or post-operations</a:t>
            </a:r>
          </a:p>
          <a:p>
            <a:pPr defTabSz="896386">
              <a:spcAft>
                <a:spcPts val="600"/>
              </a:spcAft>
            </a:pPr>
            <a:endParaRPr lang="en-US" sz="2400" kern="0" dirty="0">
              <a:solidFill>
                <a:srgbClr val="505050"/>
              </a:solidFill>
            </a:endParaRPr>
          </a:p>
        </p:txBody>
      </p:sp>
      <p:grpSp>
        <p:nvGrpSpPr>
          <p:cNvPr id="8" name="Group 7"/>
          <p:cNvGrpSpPr/>
          <p:nvPr/>
        </p:nvGrpSpPr>
        <p:grpSpPr>
          <a:xfrm>
            <a:off x="7205134" y="1608667"/>
            <a:ext cx="4521199" cy="3733800"/>
            <a:chOff x="7205134" y="1608667"/>
            <a:chExt cx="4521199" cy="3733800"/>
          </a:xfrm>
        </p:grpSpPr>
        <p:sp>
          <p:nvSpPr>
            <p:cNvPr id="6" name="Rectangle 5"/>
            <p:cNvSpPr/>
            <p:nvPr/>
          </p:nvSpPr>
          <p:spPr bwMode="auto">
            <a:xfrm>
              <a:off x="7205134" y="1608667"/>
              <a:ext cx="4521199" cy="3733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8549078" y="2478294"/>
              <a:ext cx="0" cy="2237639"/>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8435715" y="2379325"/>
              <a:ext cx="0" cy="22672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8664315" y="4606693"/>
              <a:ext cx="0" cy="22672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869808" y="3781850"/>
              <a:ext cx="2746459" cy="221189"/>
            </a:xfrm>
            <a:prstGeom prst="rect">
              <a:avLst/>
            </a:prstGeom>
            <a:noFill/>
          </p:spPr>
          <p:txBody>
            <a:bodyPr wrap="square" lIns="179285" tIns="0" rIns="0" bIns="0" rtlCol="0">
              <a:spAutoFit/>
            </a:bodyPr>
            <a:lstStyle/>
            <a:p>
              <a:pPr defTabSz="914367">
                <a:lnSpc>
                  <a:spcPct val="90000"/>
                </a:lnSpc>
                <a:spcAft>
                  <a:spcPts val="588"/>
                </a:spcAft>
              </a:pPr>
              <a:r>
                <a:rPr lang="en-US" sz="1568" dirty="0">
                  <a:solidFill>
                    <a:srgbClr val="0072C6"/>
                  </a:solidFill>
                  <a:latin typeface="Consolas" panose="020B0609020204030204" pitchFamily="49" charset="0"/>
                  <a:cs typeface="Consolas" panose="020B0609020204030204" pitchFamily="49" charset="0"/>
                </a:rPr>
                <a:t>Stored procedures</a:t>
              </a:r>
            </a:p>
          </p:txBody>
        </p:sp>
        <p:grpSp>
          <p:nvGrpSpPr>
            <p:cNvPr id="13" name="Group 12"/>
            <p:cNvGrpSpPr/>
            <p:nvPr/>
          </p:nvGrpSpPr>
          <p:grpSpPr>
            <a:xfrm>
              <a:off x="7541171" y="2084512"/>
              <a:ext cx="660112" cy="829854"/>
              <a:chOff x="4255444" y="2743833"/>
              <a:chExt cx="344001" cy="393144"/>
            </a:xfrm>
          </p:grpSpPr>
          <p:pic>
            <p:nvPicPr>
              <p:cNvPr id="15" name="Picture 14"/>
              <p:cNvPicPr>
                <a:picLocks noChangeAspect="1"/>
              </p:cNvPicPr>
              <p:nvPr/>
            </p:nvPicPr>
            <p:blipFill>
              <a:blip r:embed="rId3"/>
              <a:stretch>
                <a:fillRect/>
              </a:stretch>
            </p:blipFill>
            <p:spPr>
              <a:xfrm>
                <a:off x="4255444" y="2743833"/>
                <a:ext cx="344001" cy="393144"/>
              </a:xfrm>
              <a:prstGeom prst="rect">
                <a:avLst/>
              </a:prstGeom>
            </p:spPr>
          </p:pic>
          <p:sp>
            <p:nvSpPr>
              <p:cNvPr id="14" name="TextBox 13"/>
              <p:cNvSpPr txBox="1"/>
              <p:nvPr/>
            </p:nvSpPr>
            <p:spPr>
              <a:xfrm>
                <a:off x="4277188" y="2870759"/>
                <a:ext cx="301717" cy="160390"/>
              </a:xfrm>
              <a:prstGeom prst="rect">
                <a:avLst/>
              </a:prstGeom>
              <a:noFill/>
            </p:spPr>
            <p:txBody>
              <a:bodyPr wrap="square" lIns="0" tIns="0" rIns="0" bIns="0" rtlCol="0">
                <a:spAutoFit/>
              </a:bodyPr>
              <a:lstStyle/>
              <a:p>
                <a:pPr algn="ctr" defTabSz="914367">
                  <a:lnSpc>
                    <a:spcPct val="90000"/>
                  </a:lnSpc>
                  <a:spcAft>
                    <a:spcPts val="588"/>
                  </a:spcAft>
                </a:pPr>
                <a:r>
                  <a:rPr lang="en-US" sz="2400" dirty="0">
                    <a:solidFill>
                      <a:srgbClr val="0072C6"/>
                    </a:solidFill>
                  </a:rPr>
                  <a:t>JS</a:t>
                </a:r>
                <a:endParaRPr lang="en-US" sz="6000" dirty="0">
                  <a:solidFill>
                    <a:srgbClr val="0072C6"/>
                  </a:solidFill>
                </a:endParaRPr>
              </a:p>
            </p:txBody>
          </p:sp>
        </p:grpSp>
        <p:cxnSp>
          <p:nvCxnSpPr>
            <p:cNvPr id="19" name="Straight Connector 18"/>
            <p:cNvCxnSpPr/>
            <p:nvPr/>
          </p:nvCxnSpPr>
          <p:spPr>
            <a:xfrm rot="5400000">
              <a:off x="8664315" y="3785426"/>
              <a:ext cx="0" cy="22672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869808" y="4603117"/>
              <a:ext cx="2746459" cy="221189"/>
            </a:xfrm>
            <a:prstGeom prst="rect">
              <a:avLst/>
            </a:prstGeom>
            <a:noFill/>
          </p:spPr>
          <p:txBody>
            <a:bodyPr wrap="square" lIns="179285" tIns="0" rIns="0" bIns="0" rtlCol="0">
              <a:spAutoFit/>
            </a:bodyPr>
            <a:lstStyle/>
            <a:p>
              <a:pPr defTabSz="914367">
                <a:lnSpc>
                  <a:spcPct val="90000"/>
                </a:lnSpc>
                <a:spcAft>
                  <a:spcPts val="588"/>
                </a:spcAft>
              </a:pPr>
              <a:r>
                <a:rPr lang="en-US" sz="1568" dirty="0">
                  <a:solidFill>
                    <a:srgbClr val="0072C6"/>
                  </a:solidFill>
                  <a:latin typeface="Consolas" panose="020B0609020204030204" pitchFamily="49" charset="0"/>
                  <a:cs typeface="Consolas" panose="020B0609020204030204" pitchFamily="49" charset="0"/>
                </a:rPr>
                <a:t>Triggers</a:t>
              </a:r>
            </a:p>
          </p:txBody>
        </p:sp>
      </p:grpSp>
    </p:spTree>
    <p:extLst>
      <p:ext uri="{BB962C8B-B14F-4D97-AF65-F5344CB8AC3E}">
        <p14:creationId xmlns:p14="http://schemas.microsoft.com/office/powerpoint/2010/main" val="67262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noFill/>
        </p:spPr>
        <p:txBody>
          <a:bodyPr/>
          <a:lstStyle/>
          <a:p>
            <a:r>
              <a:rPr lang="en-US" dirty="0">
                <a:solidFill>
                  <a:srgbClr val="0072C6"/>
                </a:solidFill>
              </a:rPr>
              <a:t>What is NoSQL?</a:t>
            </a:r>
          </a:p>
        </p:txBody>
      </p:sp>
      <p:pic>
        <p:nvPicPr>
          <p:cNvPr id="6" name="Picture 5"/>
          <p:cNvPicPr>
            <a:picLocks noChangeAspect="1"/>
          </p:cNvPicPr>
          <p:nvPr/>
        </p:nvPicPr>
        <p:blipFill>
          <a:blip r:embed="rId3"/>
          <a:stretch>
            <a:fillRect/>
          </a:stretch>
        </p:blipFill>
        <p:spPr>
          <a:xfrm>
            <a:off x="14412638" y="1122444"/>
            <a:ext cx="2360531" cy="1266625"/>
          </a:xfrm>
          <a:prstGeom prst="rect">
            <a:avLst/>
          </a:prstGeom>
        </p:spPr>
      </p:pic>
      <p:pic>
        <p:nvPicPr>
          <p:cNvPr id="12" name="Picture 11"/>
          <p:cNvPicPr>
            <a:picLocks noChangeAspect="1"/>
          </p:cNvPicPr>
          <p:nvPr/>
        </p:nvPicPr>
        <p:blipFill>
          <a:blip r:embed="rId3"/>
          <a:stretch>
            <a:fillRect/>
          </a:stretch>
        </p:blipFill>
        <p:spPr>
          <a:xfrm>
            <a:off x="14885608" y="3894648"/>
            <a:ext cx="1631255" cy="875305"/>
          </a:xfrm>
          <a:prstGeom prst="rect">
            <a:avLst/>
          </a:prstGeom>
        </p:spPr>
      </p:pic>
      <p:grpSp>
        <p:nvGrpSpPr>
          <p:cNvPr id="45" name="Group 44"/>
          <p:cNvGrpSpPr/>
          <p:nvPr/>
        </p:nvGrpSpPr>
        <p:grpSpPr>
          <a:xfrm>
            <a:off x="8568272" y="1988098"/>
            <a:ext cx="3152197" cy="4538530"/>
            <a:chOff x="8204910" y="1977206"/>
            <a:chExt cx="3152197" cy="4538530"/>
          </a:xfrm>
        </p:grpSpPr>
        <p:sp>
          <p:nvSpPr>
            <p:cNvPr id="4" name="Freeform 5"/>
            <p:cNvSpPr>
              <a:spLocks/>
            </p:cNvSpPr>
            <p:nvPr/>
          </p:nvSpPr>
          <p:spPr bwMode="auto">
            <a:xfrm>
              <a:off x="8204910" y="2187866"/>
              <a:ext cx="2615642" cy="1499921"/>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2">
                <a:lumMod val="60000"/>
                <a:lumOff val="40000"/>
              </a:schemeClr>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pic>
          <p:nvPicPr>
            <p:cNvPr id="11" name="Picture 10"/>
            <p:cNvPicPr>
              <a:picLocks noChangeAspect="1"/>
            </p:cNvPicPr>
            <p:nvPr/>
          </p:nvPicPr>
          <p:blipFill>
            <a:blip r:embed="rId4"/>
            <a:stretch>
              <a:fillRect/>
            </a:stretch>
          </p:blipFill>
          <p:spPr>
            <a:xfrm>
              <a:off x="9806816" y="1977206"/>
              <a:ext cx="1550291" cy="4538530"/>
            </a:xfrm>
            <a:prstGeom prst="rect">
              <a:avLst/>
            </a:prstGeom>
          </p:spPr>
        </p:pic>
        <p:grpSp>
          <p:nvGrpSpPr>
            <p:cNvPr id="20" name="Group 19"/>
            <p:cNvGrpSpPr/>
            <p:nvPr/>
          </p:nvGrpSpPr>
          <p:grpSpPr>
            <a:xfrm>
              <a:off x="10280873" y="5158732"/>
              <a:ext cx="581428" cy="1018337"/>
              <a:chOff x="1951038" y="7045325"/>
              <a:chExt cx="393700" cy="735013"/>
            </a:xfrm>
          </p:grpSpPr>
          <p:sp>
            <p:nvSpPr>
              <p:cNvPr id="14" name="AutoShape 3"/>
              <p:cNvSpPr>
                <a:spLocks noChangeAspect="1" noChangeArrowheads="1" noTextEdit="1"/>
              </p:cNvSpPr>
              <p:nvPr/>
            </p:nvSpPr>
            <p:spPr bwMode="auto">
              <a:xfrm>
                <a:off x="1951038" y="7045325"/>
                <a:ext cx="393700" cy="731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5" name="Freeform 5"/>
              <p:cNvSpPr>
                <a:spLocks/>
              </p:cNvSpPr>
              <p:nvPr/>
            </p:nvSpPr>
            <p:spPr bwMode="auto">
              <a:xfrm>
                <a:off x="1951038" y="7045325"/>
                <a:ext cx="388938" cy="84138"/>
              </a:xfrm>
              <a:custGeom>
                <a:avLst/>
                <a:gdLst>
                  <a:gd name="T0" fmla="*/ 17 w 245"/>
                  <a:gd name="T1" fmla="*/ 53 h 53"/>
                  <a:gd name="T2" fmla="*/ 0 w 245"/>
                  <a:gd name="T3" fmla="*/ 26 h 53"/>
                  <a:gd name="T4" fmla="*/ 17 w 245"/>
                  <a:gd name="T5" fmla="*/ 0 h 53"/>
                  <a:gd name="T6" fmla="*/ 228 w 245"/>
                  <a:gd name="T7" fmla="*/ 0 h 53"/>
                  <a:gd name="T8" fmla="*/ 245 w 245"/>
                  <a:gd name="T9" fmla="*/ 26 h 53"/>
                  <a:gd name="T10" fmla="*/ 228 w 245"/>
                  <a:gd name="T11" fmla="*/ 53 h 53"/>
                  <a:gd name="T12" fmla="*/ 17 w 245"/>
                  <a:gd name="T13" fmla="*/ 53 h 53"/>
                  <a:gd name="T14" fmla="*/ 17 w 24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3">
                    <a:moveTo>
                      <a:pt x="17" y="53"/>
                    </a:moveTo>
                    <a:lnTo>
                      <a:pt x="0" y="26"/>
                    </a:lnTo>
                    <a:lnTo>
                      <a:pt x="17" y="0"/>
                    </a:lnTo>
                    <a:lnTo>
                      <a:pt x="228" y="0"/>
                    </a:lnTo>
                    <a:lnTo>
                      <a:pt x="245" y="26"/>
                    </a:lnTo>
                    <a:lnTo>
                      <a:pt x="228" y="53"/>
                    </a:lnTo>
                    <a:lnTo>
                      <a:pt x="17" y="53"/>
                    </a:lnTo>
                    <a:lnTo>
                      <a:pt x="17" y="53"/>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6" name="Freeform 6"/>
              <p:cNvSpPr>
                <a:spLocks/>
              </p:cNvSpPr>
              <p:nvPr/>
            </p:nvSpPr>
            <p:spPr bwMode="auto">
              <a:xfrm>
                <a:off x="1951038" y="7258050"/>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8" name="Freeform 7"/>
              <p:cNvSpPr>
                <a:spLocks/>
              </p:cNvSpPr>
              <p:nvPr/>
            </p:nvSpPr>
            <p:spPr bwMode="auto">
              <a:xfrm>
                <a:off x="1951038" y="7475538"/>
                <a:ext cx="388938" cy="88900"/>
              </a:xfrm>
              <a:custGeom>
                <a:avLst/>
                <a:gdLst>
                  <a:gd name="T0" fmla="*/ 17 w 245"/>
                  <a:gd name="T1" fmla="*/ 56 h 56"/>
                  <a:gd name="T2" fmla="*/ 0 w 245"/>
                  <a:gd name="T3" fmla="*/ 29 h 56"/>
                  <a:gd name="T4" fmla="*/ 17 w 245"/>
                  <a:gd name="T5" fmla="*/ 0 h 56"/>
                  <a:gd name="T6" fmla="*/ 228 w 245"/>
                  <a:gd name="T7" fmla="*/ 0 h 56"/>
                  <a:gd name="T8" fmla="*/ 245 w 245"/>
                  <a:gd name="T9" fmla="*/ 29 h 56"/>
                  <a:gd name="T10" fmla="*/ 228 w 245"/>
                  <a:gd name="T11" fmla="*/ 56 h 56"/>
                  <a:gd name="T12" fmla="*/ 17 w 245"/>
                  <a:gd name="T13" fmla="*/ 56 h 56"/>
                  <a:gd name="T14" fmla="*/ 17 w 245"/>
                  <a:gd name="T15" fmla="*/ 56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6">
                    <a:moveTo>
                      <a:pt x="17" y="56"/>
                    </a:moveTo>
                    <a:lnTo>
                      <a:pt x="0" y="29"/>
                    </a:lnTo>
                    <a:lnTo>
                      <a:pt x="17" y="0"/>
                    </a:lnTo>
                    <a:lnTo>
                      <a:pt x="228" y="0"/>
                    </a:lnTo>
                    <a:lnTo>
                      <a:pt x="245" y="29"/>
                    </a:lnTo>
                    <a:lnTo>
                      <a:pt x="228" y="56"/>
                    </a:lnTo>
                    <a:lnTo>
                      <a:pt x="17" y="56"/>
                    </a:lnTo>
                    <a:lnTo>
                      <a:pt x="17" y="56"/>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sp>
            <p:nvSpPr>
              <p:cNvPr id="19" name="Freeform 8"/>
              <p:cNvSpPr>
                <a:spLocks/>
              </p:cNvSpPr>
              <p:nvPr/>
            </p:nvSpPr>
            <p:spPr bwMode="auto">
              <a:xfrm>
                <a:off x="1951038" y="7693025"/>
                <a:ext cx="388938" cy="87313"/>
              </a:xfrm>
              <a:custGeom>
                <a:avLst/>
                <a:gdLst>
                  <a:gd name="T0" fmla="*/ 17 w 245"/>
                  <a:gd name="T1" fmla="*/ 55 h 55"/>
                  <a:gd name="T2" fmla="*/ 0 w 245"/>
                  <a:gd name="T3" fmla="*/ 27 h 55"/>
                  <a:gd name="T4" fmla="*/ 17 w 245"/>
                  <a:gd name="T5" fmla="*/ 0 h 55"/>
                  <a:gd name="T6" fmla="*/ 228 w 245"/>
                  <a:gd name="T7" fmla="*/ 0 h 55"/>
                  <a:gd name="T8" fmla="*/ 245 w 245"/>
                  <a:gd name="T9" fmla="*/ 27 h 55"/>
                  <a:gd name="T10" fmla="*/ 228 w 245"/>
                  <a:gd name="T11" fmla="*/ 55 h 55"/>
                  <a:gd name="T12" fmla="*/ 17 w 245"/>
                  <a:gd name="T13" fmla="*/ 55 h 55"/>
                  <a:gd name="T14" fmla="*/ 17 w 24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55">
                    <a:moveTo>
                      <a:pt x="17" y="55"/>
                    </a:moveTo>
                    <a:lnTo>
                      <a:pt x="0" y="27"/>
                    </a:lnTo>
                    <a:lnTo>
                      <a:pt x="17" y="0"/>
                    </a:lnTo>
                    <a:lnTo>
                      <a:pt x="228" y="0"/>
                    </a:lnTo>
                    <a:lnTo>
                      <a:pt x="245" y="27"/>
                    </a:lnTo>
                    <a:lnTo>
                      <a:pt x="228" y="55"/>
                    </a:lnTo>
                    <a:lnTo>
                      <a:pt x="17" y="55"/>
                    </a:lnTo>
                    <a:lnTo>
                      <a:pt x="17" y="55"/>
                    </a:lnTo>
                    <a:close/>
                  </a:path>
                </a:pathLst>
              </a:custGeom>
              <a:solidFill>
                <a:srgbClr val="73737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endParaRPr>
              </a:p>
            </p:txBody>
          </p:sp>
        </p:grpSp>
        <p:pic>
          <p:nvPicPr>
            <p:cNvPr id="13" name="Picture 12"/>
            <p:cNvPicPr>
              <a:picLocks noChangeAspect="1"/>
            </p:cNvPicPr>
            <p:nvPr/>
          </p:nvPicPr>
          <p:blipFill>
            <a:blip r:embed="rId5"/>
            <a:stretch>
              <a:fillRect/>
            </a:stretch>
          </p:blipFill>
          <p:spPr>
            <a:xfrm>
              <a:off x="8795211" y="3024961"/>
              <a:ext cx="1714429" cy="982939"/>
            </a:xfrm>
            <a:prstGeom prst="rect">
              <a:avLst/>
            </a:prstGeom>
          </p:spPr>
        </p:pic>
      </p:grpSp>
      <p:sp>
        <p:nvSpPr>
          <p:cNvPr id="10" name="Rectangle 9"/>
          <p:cNvSpPr/>
          <p:nvPr/>
        </p:nvSpPr>
        <p:spPr bwMode="auto">
          <a:xfrm>
            <a:off x="4277609" y="3926128"/>
            <a:ext cx="6139753" cy="9796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r>
              <a:rPr lang="en-US" sz="2400" dirty="0">
                <a:solidFill>
                  <a:srgbClr val="494949"/>
                </a:solidFill>
              </a:rPr>
              <a:t>Choose the store that </a:t>
            </a:r>
            <a:br>
              <a:rPr lang="en-US" sz="2400" dirty="0">
                <a:solidFill>
                  <a:srgbClr val="494949"/>
                </a:solidFill>
              </a:rPr>
            </a:br>
            <a:r>
              <a:rPr lang="en-US" sz="2400" dirty="0">
                <a:solidFill>
                  <a:srgbClr val="494949"/>
                </a:solidFill>
              </a:rPr>
              <a:t>best fits your needs</a:t>
            </a:r>
          </a:p>
        </p:txBody>
      </p:sp>
      <p:grpSp>
        <p:nvGrpSpPr>
          <p:cNvPr id="44" name="Group 43"/>
          <p:cNvGrpSpPr/>
          <p:nvPr/>
        </p:nvGrpSpPr>
        <p:grpSpPr>
          <a:xfrm>
            <a:off x="862374" y="2510770"/>
            <a:ext cx="3096841" cy="3210201"/>
            <a:chOff x="5513299" y="1876422"/>
            <a:chExt cx="3096841" cy="3210201"/>
          </a:xfrm>
        </p:grpSpPr>
        <p:sp>
          <p:nvSpPr>
            <p:cNvPr id="24" name="Freeform 5"/>
            <p:cNvSpPr>
              <a:spLocks/>
            </p:cNvSpPr>
            <p:nvPr/>
          </p:nvSpPr>
          <p:spPr bwMode="auto">
            <a:xfrm>
              <a:off x="6606778" y="1913854"/>
              <a:ext cx="902123" cy="340636"/>
            </a:xfrm>
            <a:custGeom>
              <a:avLst/>
              <a:gdLst>
                <a:gd name="T0" fmla="*/ 106 w 172"/>
                <a:gd name="T1" fmla="*/ 65 h 65"/>
                <a:gd name="T2" fmla="*/ 172 w 172"/>
                <a:gd name="T3" fmla="*/ 0 h 65"/>
                <a:gd name="T4" fmla="*/ 0 w 172"/>
                <a:gd name="T5" fmla="*/ 0 h 65"/>
                <a:gd name="T6" fmla="*/ 66 w 172"/>
                <a:gd name="T7" fmla="*/ 65 h 65"/>
                <a:gd name="T8" fmla="*/ 106 w 172"/>
                <a:gd name="T9" fmla="*/ 65 h 65"/>
              </a:gdLst>
              <a:ahLst/>
              <a:cxnLst>
                <a:cxn ang="0">
                  <a:pos x="T0" y="T1"/>
                </a:cxn>
                <a:cxn ang="0">
                  <a:pos x="T2" y="T3"/>
                </a:cxn>
                <a:cxn ang="0">
                  <a:pos x="T4" y="T5"/>
                </a:cxn>
                <a:cxn ang="0">
                  <a:pos x="T6" y="T7"/>
                </a:cxn>
                <a:cxn ang="0">
                  <a:pos x="T8" y="T9"/>
                </a:cxn>
              </a:cxnLst>
              <a:rect l="0" t="0" r="r" b="b"/>
              <a:pathLst>
                <a:path w="172" h="65">
                  <a:moveTo>
                    <a:pt x="106" y="65"/>
                  </a:moveTo>
                  <a:cubicBezTo>
                    <a:pt x="106" y="29"/>
                    <a:pt x="135" y="0"/>
                    <a:pt x="172" y="0"/>
                  </a:cubicBezTo>
                  <a:cubicBezTo>
                    <a:pt x="0" y="0"/>
                    <a:pt x="0" y="0"/>
                    <a:pt x="0" y="0"/>
                  </a:cubicBezTo>
                  <a:cubicBezTo>
                    <a:pt x="36" y="0"/>
                    <a:pt x="66" y="29"/>
                    <a:pt x="66" y="65"/>
                  </a:cubicBezTo>
                  <a:lnTo>
                    <a:pt x="106" y="65"/>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25" name="Freeform 6"/>
            <p:cNvSpPr>
              <a:spLocks/>
            </p:cNvSpPr>
            <p:nvPr/>
          </p:nvSpPr>
          <p:spPr bwMode="auto">
            <a:xfrm>
              <a:off x="6606778" y="4704812"/>
              <a:ext cx="902123" cy="344378"/>
            </a:xfrm>
            <a:custGeom>
              <a:avLst/>
              <a:gdLst>
                <a:gd name="T0" fmla="*/ 67 w 172"/>
                <a:gd name="T1" fmla="*/ 0 h 66"/>
                <a:gd name="T2" fmla="*/ 0 w 172"/>
                <a:gd name="T3" fmla="*/ 66 h 66"/>
                <a:gd name="T4" fmla="*/ 172 w 172"/>
                <a:gd name="T5" fmla="*/ 66 h 66"/>
                <a:gd name="T6" fmla="*/ 107 w 172"/>
                <a:gd name="T7" fmla="*/ 0 h 66"/>
                <a:gd name="T8" fmla="*/ 67 w 172"/>
                <a:gd name="T9" fmla="*/ 0 h 66"/>
              </a:gdLst>
              <a:ahLst/>
              <a:cxnLst>
                <a:cxn ang="0">
                  <a:pos x="T0" y="T1"/>
                </a:cxn>
                <a:cxn ang="0">
                  <a:pos x="T2" y="T3"/>
                </a:cxn>
                <a:cxn ang="0">
                  <a:pos x="T4" y="T5"/>
                </a:cxn>
                <a:cxn ang="0">
                  <a:pos x="T6" y="T7"/>
                </a:cxn>
                <a:cxn ang="0">
                  <a:pos x="T8" y="T9"/>
                </a:cxn>
              </a:cxnLst>
              <a:rect l="0" t="0" r="r" b="b"/>
              <a:pathLst>
                <a:path w="172" h="66">
                  <a:moveTo>
                    <a:pt x="67" y="0"/>
                  </a:moveTo>
                  <a:cubicBezTo>
                    <a:pt x="67" y="36"/>
                    <a:pt x="37" y="66"/>
                    <a:pt x="0" y="66"/>
                  </a:cubicBezTo>
                  <a:cubicBezTo>
                    <a:pt x="172" y="66"/>
                    <a:pt x="172" y="66"/>
                    <a:pt x="172" y="66"/>
                  </a:cubicBezTo>
                  <a:cubicBezTo>
                    <a:pt x="136" y="66"/>
                    <a:pt x="107" y="36"/>
                    <a:pt x="107" y="0"/>
                  </a:cubicBezTo>
                  <a:lnTo>
                    <a:pt x="67" y="0"/>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26" name="Rectangle 7"/>
            <p:cNvSpPr>
              <a:spLocks noChangeArrowheads="1"/>
            </p:cNvSpPr>
            <p:nvPr/>
          </p:nvSpPr>
          <p:spPr bwMode="auto">
            <a:xfrm>
              <a:off x="6546886" y="1876422"/>
              <a:ext cx="1021907" cy="37432"/>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28" name="Rectangle 9"/>
            <p:cNvSpPr>
              <a:spLocks noChangeArrowheads="1"/>
            </p:cNvSpPr>
            <p:nvPr/>
          </p:nvSpPr>
          <p:spPr bwMode="auto">
            <a:xfrm>
              <a:off x="6999820" y="2168184"/>
              <a:ext cx="116042" cy="2776805"/>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41" name="Rectangle 22"/>
            <p:cNvSpPr>
              <a:spLocks noChangeArrowheads="1"/>
            </p:cNvSpPr>
            <p:nvPr/>
          </p:nvSpPr>
          <p:spPr bwMode="auto">
            <a:xfrm>
              <a:off x="6546886" y="5049191"/>
              <a:ext cx="1021907" cy="37432"/>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grpSp>
          <p:nvGrpSpPr>
            <p:cNvPr id="42" name="Group 41"/>
            <p:cNvGrpSpPr/>
            <p:nvPr/>
          </p:nvGrpSpPr>
          <p:grpSpPr>
            <a:xfrm>
              <a:off x="5636523" y="2117598"/>
              <a:ext cx="2838891" cy="2545935"/>
              <a:chOff x="6086468" y="2434166"/>
              <a:chExt cx="1939001" cy="1912798"/>
            </a:xfrm>
          </p:grpSpPr>
          <p:grpSp>
            <p:nvGrpSpPr>
              <p:cNvPr id="8" name="Group 7"/>
              <p:cNvGrpSpPr/>
              <p:nvPr/>
            </p:nvGrpSpPr>
            <p:grpSpPr>
              <a:xfrm>
                <a:off x="6086468" y="2460368"/>
                <a:ext cx="1939001" cy="1886596"/>
                <a:chOff x="6086468" y="2460368"/>
                <a:chExt cx="1939001" cy="1886596"/>
              </a:xfrm>
            </p:grpSpPr>
            <p:sp>
              <p:nvSpPr>
                <p:cNvPr id="29" name="Freeform 10"/>
                <p:cNvSpPr>
                  <a:spLocks/>
                </p:cNvSpPr>
                <p:nvPr/>
              </p:nvSpPr>
              <p:spPr bwMode="auto">
                <a:xfrm>
                  <a:off x="6382183" y="2460368"/>
                  <a:ext cx="1351313" cy="291973"/>
                </a:xfrm>
                <a:custGeom>
                  <a:avLst/>
                  <a:gdLst>
                    <a:gd name="T0" fmla="*/ 361 w 361"/>
                    <a:gd name="T1" fmla="*/ 0 h 78"/>
                    <a:gd name="T2" fmla="*/ 361 w 361"/>
                    <a:gd name="T3" fmla="*/ 15 h 78"/>
                    <a:gd name="T4" fmla="*/ 0 w 361"/>
                    <a:gd name="T5" fmla="*/ 78 h 78"/>
                    <a:gd name="T6" fmla="*/ 0 w 361"/>
                    <a:gd name="T7" fmla="*/ 63 h 78"/>
                    <a:gd name="T8" fmla="*/ 361 w 361"/>
                    <a:gd name="T9" fmla="*/ 0 h 78"/>
                  </a:gdLst>
                  <a:ahLst/>
                  <a:cxnLst>
                    <a:cxn ang="0">
                      <a:pos x="T0" y="T1"/>
                    </a:cxn>
                    <a:cxn ang="0">
                      <a:pos x="T2" y="T3"/>
                    </a:cxn>
                    <a:cxn ang="0">
                      <a:pos x="T4" y="T5"/>
                    </a:cxn>
                    <a:cxn ang="0">
                      <a:pos x="T6" y="T7"/>
                    </a:cxn>
                    <a:cxn ang="0">
                      <a:pos x="T8" y="T9"/>
                    </a:cxn>
                  </a:cxnLst>
                  <a:rect l="0" t="0" r="r" b="b"/>
                  <a:pathLst>
                    <a:path w="361" h="78">
                      <a:moveTo>
                        <a:pt x="361" y="0"/>
                      </a:moveTo>
                      <a:lnTo>
                        <a:pt x="361" y="15"/>
                      </a:lnTo>
                      <a:lnTo>
                        <a:pt x="0" y="78"/>
                      </a:lnTo>
                      <a:lnTo>
                        <a:pt x="0" y="63"/>
                      </a:lnTo>
                      <a:lnTo>
                        <a:pt x="361" y="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30" name="Rectangle 11"/>
                <p:cNvSpPr>
                  <a:spLocks noChangeArrowheads="1"/>
                </p:cNvSpPr>
                <p:nvPr/>
              </p:nvSpPr>
              <p:spPr bwMode="auto">
                <a:xfrm>
                  <a:off x="7673604" y="2460368"/>
                  <a:ext cx="59892" cy="158713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31" name="Rectangle 12"/>
                <p:cNvSpPr>
                  <a:spLocks noChangeArrowheads="1"/>
                </p:cNvSpPr>
                <p:nvPr/>
              </p:nvSpPr>
              <p:spPr bwMode="auto">
                <a:xfrm>
                  <a:off x="6382183" y="2696193"/>
                  <a:ext cx="56150" cy="1587134"/>
                </a:xfrm>
                <a:prstGeom prst="rect">
                  <a:avLst/>
                </a:prstGeom>
                <a:solidFill>
                  <a:srgbClr val="FFB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39" name="Freeform 20"/>
                <p:cNvSpPr>
                  <a:spLocks/>
                </p:cNvSpPr>
                <p:nvPr/>
              </p:nvSpPr>
              <p:spPr bwMode="auto">
                <a:xfrm>
                  <a:off x="6086468" y="4245895"/>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6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6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6"/>
                      </a:cubicBezTo>
                      <a:cubicBezTo>
                        <a:pt x="0" y="10"/>
                        <a:pt x="3" y="13"/>
                        <a:pt x="7" y="13"/>
                      </a:cubicBezTo>
                      <a:cubicBezTo>
                        <a:pt x="7" y="13"/>
                        <a:pt x="7" y="13"/>
                        <a:pt x="7" y="13"/>
                      </a:cubicBezTo>
                      <a:cubicBezTo>
                        <a:pt x="23" y="13"/>
                        <a:pt x="23" y="13"/>
                        <a:pt x="23" y="13"/>
                      </a:cubicBezTo>
                      <a:cubicBezTo>
                        <a:pt x="23" y="13"/>
                        <a:pt x="23" y="13"/>
                        <a:pt x="23" y="13"/>
                      </a:cubicBezTo>
                      <a:cubicBezTo>
                        <a:pt x="23" y="16"/>
                        <a:pt x="26" y="19"/>
                        <a:pt x="29" y="19"/>
                      </a:cubicBezTo>
                      <a:cubicBezTo>
                        <a:pt x="29" y="19"/>
                        <a:pt x="30" y="19"/>
                        <a:pt x="30" y="19"/>
                      </a:cubicBezTo>
                      <a:cubicBezTo>
                        <a:pt x="93" y="19"/>
                        <a:pt x="93" y="19"/>
                        <a:pt x="93" y="19"/>
                      </a:cubicBezTo>
                      <a:cubicBezTo>
                        <a:pt x="94" y="19"/>
                        <a:pt x="94" y="19"/>
                        <a:pt x="94" y="19"/>
                      </a:cubicBezTo>
                      <a:cubicBezTo>
                        <a:pt x="98" y="19"/>
                        <a:pt x="101" y="16"/>
                        <a:pt x="101" y="13"/>
                      </a:cubicBezTo>
                      <a:cubicBezTo>
                        <a:pt x="101" y="13"/>
                        <a:pt x="101" y="13"/>
                        <a:pt x="101" y="13"/>
                      </a:cubicBezTo>
                      <a:cubicBezTo>
                        <a:pt x="116" y="13"/>
                        <a:pt x="116" y="13"/>
                        <a:pt x="116" y="13"/>
                      </a:cubicBezTo>
                      <a:cubicBezTo>
                        <a:pt x="116" y="13"/>
                        <a:pt x="117" y="13"/>
                        <a:pt x="117" y="13"/>
                      </a:cubicBezTo>
                      <a:cubicBezTo>
                        <a:pt x="120" y="13"/>
                        <a:pt x="123" y="10"/>
                        <a:pt x="123" y="6"/>
                      </a:cubicBezTo>
                      <a:cubicBezTo>
                        <a:pt x="123" y="3"/>
                        <a:pt x="120" y="0"/>
                        <a:pt x="117"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40" name="Freeform 21"/>
                <p:cNvSpPr>
                  <a:spLocks/>
                </p:cNvSpPr>
                <p:nvPr/>
              </p:nvSpPr>
              <p:spPr bwMode="auto">
                <a:xfrm>
                  <a:off x="7381631" y="4010070"/>
                  <a:ext cx="643838" cy="101069"/>
                </a:xfrm>
                <a:custGeom>
                  <a:avLst/>
                  <a:gdLst>
                    <a:gd name="T0" fmla="*/ 117 w 123"/>
                    <a:gd name="T1" fmla="*/ 0 h 19"/>
                    <a:gd name="T2" fmla="*/ 116 w 123"/>
                    <a:gd name="T3" fmla="*/ 0 h 19"/>
                    <a:gd name="T4" fmla="*/ 7 w 123"/>
                    <a:gd name="T5" fmla="*/ 0 h 19"/>
                    <a:gd name="T6" fmla="*/ 7 w 123"/>
                    <a:gd name="T7" fmla="*/ 0 h 19"/>
                    <a:gd name="T8" fmla="*/ 0 w 123"/>
                    <a:gd name="T9" fmla="*/ 7 h 19"/>
                    <a:gd name="T10" fmla="*/ 7 w 123"/>
                    <a:gd name="T11" fmla="*/ 13 h 19"/>
                    <a:gd name="T12" fmla="*/ 7 w 123"/>
                    <a:gd name="T13" fmla="*/ 13 h 19"/>
                    <a:gd name="T14" fmla="*/ 23 w 123"/>
                    <a:gd name="T15" fmla="*/ 13 h 19"/>
                    <a:gd name="T16" fmla="*/ 23 w 123"/>
                    <a:gd name="T17" fmla="*/ 13 h 19"/>
                    <a:gd name="T18" fmla="*/ 29 w 123"/>
                    <a:gd name="T19" fmla="*/ 19 h 19"/>
                    <a:gd name="T20" fmla="*/ 30 w 123"/>
                    <a:gd name="T21" fmla="*/ 19 h 19"/>
                    <a:gd name="T22" fmla="*/ 93 w 123"/>
                    <a:gd name="T23" fmla="*/ 19 h 19"/>
                    <a:gd name="T24" fmla="*/ 94 w 123"/>
                    <a:gd name="T25" fmla="*/ 19 h 19"/>
                    <a:gd name="T26" fmla="*/ 101 w 123"/>
                    <a:gd name="T27" fmla="*/ 13 h 19"/>
                    <a:gd name="T28" fmla="*/ 101 w 123"/>
                    <a:gd name="T29" fmla="*/ 13 h 19"/>
                    <a:gd name="T30" fmla="*/ 116 w 123"/>
                    <a:gd name="T31" fmla="*/ 13 h 19"/>
                    <a:gd name="T32" fmla="*/ 117 w 123"/>
                    <a:gd name="T33" fmla="*/ 13 h 19"/>
                    <a:gd name="T34" fmla="*/ 123 w 123"/>
                    <a:gd name="T35" fmla="*/ 7 h 19"/>
                    <a:gd name="T36" fmla="*/ 117 w 123"/>
                    <a:gd name="T3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19">
                      <a:moveTo>
                        <a:pt x="117" y="0"/>
                      </a:moveTo>
                      <a:cubicBezTo>
                        <a:pt x="117" y="0"/>
                        <a:pt x="116" y="0"/>
                        <a:pt x="116" y="0"/>
                      </a:cubicBezTo>
                      <a:cubicBezTo>
                        <a:pt x="7" y="0"/>
                        <a:pt x="7" y="0"/>
                        <a:pt x="7" y="0"/>
                      </a:cubicBezTo>
                      <a:cubicBezTo>
                        <a:pt x="7" y="0"/>
                        <a:pt x="7" y="0"/>
                        <a:pt x="7" y="0"/>
                      </a:cubicBezTo>
                      <a:cubicBezTo>
                        <a:pt x="3" y="0"/>
                        <a:pt x="0" y="3"/>
                        <a:pt x="0" y="7"/>
                      </a:cubicBezTo>
                      <a:cubicBezTo>
                        <a:pt x="0" y="10"/>
                        <a:pt x="3" y="13"/>
                        <a:pt x="7" y="13"/>
                      </a:cubicBezTo>
                      <a:cubicBezTo>
                        <a:pt x="7" y="13"/>
                        <a:pt x="7" y="13"/>
                        <a:pt x="7" y="13"/>
                      </a:cubicBezTo>
                      <a:cubicBezTo>
                        <a:pt x="23" y="13"/>
                        <a:pt x="23" y="13"/>
                        <a:pt x="23" y="13"/>
                      </a:cubicBezTo>
                      <a:cubicBezTo>
                        <a:pt x="23" y="13"/>
                        <a:pt x="23" y="13"/>
                        <a:pt x="23" y="13"/>
                      </a:cubicBezTo>
                      <a:cubicBezTo>
                        <a:pt x="23" y="17"/>
                        <a:pt x="26" y="19"/>
                        <a:pt x="29" y="19"/>
                      </a:cubicBezTo>
                      <a:cubicBezTo>
                        <a:pt x="29" y="19"/>
                        <a:pt x="30" y="19"/>
                        <a:pt x="30" y="19"/>
                      </a:cubicBezTo>
                      <a:cubicBezTo>
                        <a:pt x="93" y="19"/>
                        <a:pt x="93" y="19"/>
                        <a:pt x="93" y="19"/>
                      </a:cubicBezTo>
                      <a:cubicBezTo>
                        <a:pt x="94" y="19"/>
                        <a:pt x="94" y="19"/>
                        <a:pt x="94" y="19"/>
                      </a:cubicBezTo>
                      <a:cubicBezTo>
                        <a:pt x="98" y="19"/>
                        <a:pt x="101" y="17"/>
                        <a:pt x="101" y="13"/>
                      </a:cubicBezTo>
                      <a:cubicBezTo>
                        <a:pt x="101" y="13"/>
                        <a:pt x="101" y="13"/>
                        <a:pt x="101" y="13"/>
                      </a:cubicBezTo>
                      <a:cubicBezTo>
                        <a:pt x="116" y="13"/>
                        <a:pt x="116" y="13"/>
                        <a:pt x="116" y="13"/>
                      </a:cubicBezTo>
                      <a:cubicBezTo>
                        <a:pt x="116" y="13"/>
                        <a:pt x="117" y="13"/>
                        <a:pt x="117" y="13"/>
                      </a:cubicBezTo>
                      <a:cubicBezTo>
                        <a:pt x="120" y="13"/>
                        <a:pt x="123" y="10"/>
                        <a:pt x="123" y="7"/>
                      </a:cubicBezTo>
                      <a:cubicBezTo>
                        <a:pt x="123" y="3"/>
                        <a:pt x="120" y="0"/>
                        <a:pt x="117"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grpSp>
          <p:sp>
            <p:nvSpPr>
              <p:cNvPr id="33" name="Oval 14"/>
              <p:cNvSpPr>
                <a:spLocks noChangeArrowheads="1"/>
              </p:cNvSpPr>
              <p:nvPr/>
            </p:nvSpPr>
            <p:spPr bwMode="auto">
              <a:xfrm>
                <a:off x="6359724" y="2673734"/>
                <a:ext cx="104811" cy="101069"/>
              </a:xfrm>
              <a:prstGeom prst="ellipse">
                <a:avLst/>
              </a:pr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sp>
            <p:nvSpPr>
              <p:cNvPr id="32" name="Oval 13"/>
              <p:cNvSpPr>
                <a:spLocks noChangeArrowheads="1"/>
              </p:cNvSpPr>
              <p:nvPr/>
            </p:nvSpPr>
            <p:spPr bwMode="auto">
              <a:xfrm>
                <a:off x="7654887" y="2434166"/>
                <a:ext cx="104811" cy="104811"/>
              </a:xfrm>
              <a:prstGeom prst="ellipse">
                <a:avLst/>
              </a:pr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494949"/>
                  </a:solidFill>
                </a:endParaRPr>
              </a:p>
            </p:txBody>
          </p:sp>
        </p:grpSp>
        <p:sp>
          <p:nvSpPr>
            <p:cNvPr id="7" name="Oval 6"/>
            <p:cNvSpPr/>
            <p:nvPr/>
          </p:nvSpPr>
          <p:spPr bwMode="auto">
            <a:xfrm>
              <a:off x="5513299" y="3721928"/>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SQL</a:t>
              </a:r>
            </a:p>
          </p:txBody>
        </p:sp>
        <p:sp>
          <p:nvSpPr>
            <p:cNvPr id="22" name="Oval 21"/>
            <p:cNvSpPr/>
            <p:nvPr/>
          </p:nvSpPr>
          <p:spPr bwMode="auto">
            <a:xfrm>
              <a:off x="7412129" y="3406330"/>
              <a:ext cx="1198011" cy="739588"/>
            </a:xfrm>
            <a:prstGeom prst="ellipse">
              <a:avLst/>
            </a:prstGeom>
            <a:solidFill>
              <a:schemeClr val="accent4">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NoSQL</a:t>
              </a:r>
            </a:p>
          </p:txBody>
        </p:sp>
      </p:grpSp>
      <p:sp>
        <p:nvSpPr>
          <p:cNvPr id="43" name="Rectangle 42"/>
          <p:cNvSpPr/>
          <p:nvPr/>
        </p:nvSpPr>
        <p:spPr>
          <a:xfrm>
            <a:off x="347472" y="932688"/>
            <a:ext cx="11510317" cy="492443"/>
          </a:xfrm>
          <a:prstGeom prst="rect">
            <a:avLst/>
          </a:prstGeom>
        </p:spPr>
        <p:txBody>
          <a:bodyPr wrap="square">
            <a:spAutoFit/>
          </a:bodyPr>
          <a:lstStyle/>
          <a:p>
            <a:pPr defTabSz="621720">
              <a:spcAft>
                <a:spcPts val="1200"/>
              </a:spcAft>
            </a:pPr>
            <a:r>
              <a:rPr lang="en-US" sz="2600" dirty="0">
                <a:solidFill>
                  <a:srgbClr val="494949"/>
                </a:solidFill>
                <a:latin typeface="Segoe UI Light"/>
              </a:rPr>
              <a:t>A database solution designed to compensate for the technical limitations of SQL</a:t>
            </a:r>
          </a:p>
        </p:txBody>
      </p:sp>
    </p:spTree>
    <p:extLst>
      <p:ext uri="{BB962C8B-B14F-4D97-AF65-F5344CB8AC3E}">
        <p14:creationId xmlns:p14="http://schemas.microsoft.com/office/powerpoint/2010/main" val="207236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35935" y="1838425"/>
            <a:ext cx="6751518" cy="4339091"/>
          </a:xfrm>
        </p:spPr>
        <p:txBody>
          <a:bodyPr/>
          <a:lstStyle/>
          <a:p>
            <a:r>
              <a:rPr lang="en-US" dirty="0"/>
              <a:t>Document myDoc = await client.ReadDocumentAsync(documentLink, new RequestOptions { ConsistencyLevel = ConsistencyLevel.Eventual });</a:t>
            </a:r>
            <a:endParaRPr lang="en-US" sz="1600" dirty="0"/>
          </a:p>
          <a:p>
            <a:endParaRPr lang="en-US" dirty="0"/>
          </a:p>
        </p:txBody>
      </p:sp>
      <p:sp>
        <p:nvSpPr>
          <p:cNvPr id="2" name="Title 1"/>
          <p:cNvSpPr>
            <a:spLocks noGrp="1"/>
          </p:cNvSpPr>
          <p:nvPr>
            <p:ph type="title"/>
          </p:nvPr>
        </p:nvSpPr>
        <p:spPr/>
        <p:txBody>
          <a:bodyPr/>
          <a:lstStyle/>
          <a:p>
            <a:r>
              <a:rPr lang="en-US" dirty="0">
                <a:solidFill>
                  <a:srgbClr val="0072C6"/>
                </a:solidFill>
              </a:rPr>
              <a:t>Four consistency levels</a:t>
            </a:r>
          </a:p>
        </p:txBody>
      </p:sp>
      <p:sp>
        <p:nvSpPr>
          <p:cNvPr id="3" name="Rectangle 2"/>
          <p:cNvSpPr/>
          <p:nvPr/>
        </p:nvSpPr>
        <p:spPr>
          <a:xfrm>
            <a:off x="8137276" y="3253998"/>
            <a:ext cx="912780" cy="369332"/>
          </a:xfrm>
          <a:prstGeom prst="rect">
            <a:avLst/>
          </a:prstGeom>
        </p:spPr>
        <p:txBody>
          <a:bodyPr wrap="none">
            <a:spAutoFit/>
          </a:bodyPr>
          <a:lstStyle/>
          <a:p>
            <a:pPr algn="ctr"/>
            <a:r>
              <a:rPr lang="en-US" b="1" dirty="0">
                <a:solidFill>
                  <a:srgbClr val="494949"/>
                </a:solidFill>
                <a:cs typeface="Segoe UI Light" panose="020B0502040204020203" pitchFamily="34" charset="0"/>
              </a:rPr>
              <a:t>Strong</a:t>
            </a:r>
            <a:endParaRPr lang="en-US" b="1" dirty="0">
              <a:solidFill>
                <a:srgbClr val="494949"/>
              </a:solidFill>
            </a:endParaRPr>
          </a:p>
        </p:txBody>
      </p:sp>
      <p:sp>
        <p:nvSpPr>
          <p:cNvPr id="7" name="Rectangle 6"/>
          <p:cNvSpPr/>
          <p:nvPr/>
        </p:nvSpPr>
        <p:spPr>
          <a:xfrm>
            <a:off x="10136830" y="3253998"/>
            <a:ext cx="988409" cy="369332"/>
          </a:xfrm>
          <a:prstGeom prst="rect">
            <a:avLst/>
          </a:prstGeom>
        </p:spPr>
        <p:txBody>
          <a:bodyPr wrap="none">
            <a:spAutoFit/>
          </a:bodyPr>
          <a:lstStyle/>
          <a:p>
            <a:pPr algn="ctr"/>
            <a:r>
              <a:rPr lang="en-US" b="1" dirty="0">
                <a:solidFill>
                  <a:srgbClr val="494949"/>
                </a:solidFill>
                <a:cs typeface="Segoe UI Light" panose="020B0502040204020203" pitchFamily="34" charset="0"/>
              </a:rPr>
              <a:t>Session</a:t>
            </a:r>
            <a:endParaRPr lang="en-US" b="1" dirty="0">
              <a:solidFill>
                <a:srgbClr val="494949"/>
              </a:solidFill>
            </a:endParaRPr>
          </a:p>
        </p:txBody>
      </p:sp>
      <p:sp>
        <p:nvSpPr>
          <p:cNvPr id="9" name="Rectangle 8"/>
          <p:cNvSpPr/>
          <p:nvPr/>
        </p:nvSpPr>
        <p:spPr>
          <a:xfrm>
            <a:off x="8006901" y="4913464"/>
            <a:ext cx="1184940" cy="646331"/>
          </a:xfrm>
          <a:prstGeom prst="rect">
            <a:avLst/>
          </a:prstGeom>
        </p:spPr>
        <p:txBody>
          <a:bodyPr wrap="none">
            <a:spAutoFit/>
          </a:bodyPr>
          <a:lstStyle/>
          <a:p>
            <a:pPr algn="ctr">
              <a:spcBef>
                <a:spcPts val="600"/>
              </a:spcBef>
              <a:spcAft>
                <a:spcPts val="600"/>
              </a:spcAft>
            </a:pPr>
            <a:r>
              <a:rPr lang="en-US" b="1" dirty="0">
                <a:solidFill>
                  <a:srgbClr val="494949"/>
                </a:solidFill>
                <a:cs typeface="Segoe UI Light" panose="020B0502040204020203" pitchFamily="34" charset="0"/>
              </a:rPr>
              <a:t>Bounded</a:t>
            </a:r>
            <a:br>
              <a:rPr lang="en-US" b="1" dirty="0">
                <a:solidFill>
                  <a:srgbClr val="494949"/>
                </a:solidFill>
                <a:cs typeface="Segoe UI Light" panose="020B0502040204020203" pitchFamily="34" charset="0"/>
              </a:rPr>
            </a:br>
            <a:r>
              <a:rPr lang="en-US" b="1" dirty="0">
                <a:solidFill>
                  <a:srgbClr val="494949"/>
                </a:solidFill>
                <a:cs typeface="Segoe UI Light" panose="020B0502040204020203" pitchFamily="34" charset="0"/>
              </a:rPr>
              <a:t>Staleness</a:t>
            </a:r>
          </a:p>
        </p:txBody>
      </p:sp>
      <p:sp>
        <p:nvSpPr>
          <p:cNvPr id="10" name="Rectangle 9"/>
          <p:cNvSpPr/>
          <p:nvPr/>
        </p:nvSpPr>
        <p:spPr>
          <a:xfrm>
            <a:off x="10073937" y="4913464"/>
            <a:ext cx="1114195" cy="369332"/>
          </a:xfrm>
          <a:prstGeom prst="rect">
            <a:avLst/>
          </a:prstGeom>
        </p:spPr>
        <p:txBody>
          <a:bodyPr wrap="none">
            <a:spAutoFit/>
          </a:bodyPr>
          <a:lstStyle/>
          <a:p>
            <a:pPr algn="ctr">
              <a:spcBef>
                <a:spcPts val="600"/>
              </a:spcBef>
              <a:spcAft>
                <a:spcPts val="600"/>
              </a:spcAft>
            </a:pPr>
            <a:r>
              <a:rPr lang="en-US" b="1" dirty="0">
                <a:solidFill>
                  <a:srgbClr val="494949"/>
                </a:solidFill>
                <a:cs typeface="Segoe UI Light" panose="020B0502040204020203" pitchFamily="34" charset="0"/>
              </a:rPr>
              <a:t>Eventual</a:t>
            </a:r>
          </a:p>
        </p:txBody>
      </p:sp>
      <p:sp>
        <p:nvSpPr>
          <p:cNvPr id="13" name="Rectangle 12"/>
          <p:cNvSpPr/>
          <p:nvPr/>
        </p:nvSpPr>
        <p:spPr>
          <a:xfrm>
            <a:off x="347472" y="932688"/>
            <a:ext cx="11187077" cy="492443"/>
          </a:xfrm>
          <a:prstGeom prst="rect">
            <a:avLst/>
          </a:prstGeom>
        </p:spPr>
        <p:txBody>
          <a:bodyPr wrap="square">
            <a:spAutoFit/>
          </a:bodyPr>
          <a:lstStyle/>
          <a:p>
            <a:pPr defTabSz="621720">
              <a:spcAft>
                <a:spcPts val="1200"/>
              </a:spcAft>
            </a:pPr>
            <a:r>
              <a:rPr lang="en-US" sz="2600" dirty="0">
                <a:solidFill>
                  <a:srgbClr val="494949"/>
                </a:solidFill>
                <a:latin typeface="Segoe UI Light"/>
              </a:rPr>
              <a:t>Lower consistency level on read operations</a:t>
            </a:r>
          </a:p>
        </p:txBody>
      </p:sp>
      <p:pic>
        <p:nvPicPr>
          <p:cNvPr id="14" name="Picture 13"/>
          <p:cNvPicPr>
            <a:picLocks noChangeAspect="1"/>
          </p:cNvPicPr>
          <p:nvPr/>
        </p:nvPicPr>
        <p:blipFill>
          <a:blip r:embed="rId3"/>
          <a:stretch>
            <a:fillRect/>
          </a:stretch>
        </p:blipFill>
        <p:spPr>
          <a:xfrm>
            <a:off x="10035884" y="4355263"/>
            <a:ext cx="1178087" cy="553187"/>
          </a:xfrm>
          <a:prstGeom prst="rect">
            <a:avLst/>
          </a:prstGeom>
        </p:spPr>
      </p:pic>
      <p:pic>
        <p:nvPicPr>
          <p:cNvPr id="15" name="Picture 14"/>
          <p:cNvPicPr>
            <a:picLocks noChangeAspect="1"/>
          </p:cNvPicPr>
          <p:nvPr/>
        </p:nvPicPr>
        <p:blipFill>
          <a:blip r:embed="rId4"/>
          <a:stretch>
            <a:fillRect/>
          </a:stretch>
        </p:blipFill>
        <p:spPr>
          <a:xfrm>
            <a:off x="8246893" y="2474168"/>
            <a:ext cx="717188" cy="750938"/>
          </a:xfrm>
          <a:prstGeom prst="rect">
            <a:avLst/>
          </a:prstGeom>
        </p:spPr>
      </p:pic>
      <p:pic>
        <p:nvPicPr>
          <p:cNvPr id="17" name="Picture 16"/>
          <p:cNvPicPr>
            <a:picLocks noChangeAspect="1"/>
          </p:cNvPicPr>
          <p:nvPr/>
        </p:nvPicPr>
        <p:blipFill>
          <a:blip r:embed="rId5"/>
          <a:stretch>
            <a:fillRect/>
          </a:stretch>
        </p:blipFill>
        <p:spPr>
          <a:xfrm>
            <a:off x="10333046" y="2459700"/>
            <a:ext cx="582526" cy="762576"/>
          </a:xfrm>
          <a:prstGeom prst="rect">
            <a:avLst/>
          </a:prstGeom>
        </p:spPr>
      </p:pic>
      <p:pic>
        <p:nvPicPr>
          <p:cNvPr id="18" name="Picture 17"/>
          <p:cNvPicPr>
            <a:picLocks noChangeAspect="1"/>
          </p:cNvPicPr>
          <p:nvPr/>
        </p:nvPicPr>
        <p:blipFill>
          <a:blip r:embed="rId6"/>
          <a:stretch>
            <a:fillRect/>
          </a:stretch>
        </p:blipFill>
        <p:spPr>
          <a:xfrm>
            <a:off x="8188272" y="4100029"/>
            <a:ext cx="824932" cy="836080"/>
          </a:xfrm>
          <a:prstGeom prst="rect">
            <a:avLst/>
          </a:prstGeom>
        </p:spPr>
      </p:pic>
    </p:spTree>
    <p:extLst>
      <p:ext uri="{BB962C8B-B14F-4D97-AF65-F5344CB8AC3E}">
        <p14:creationId xmlns:p14="http://schemas.microsoft.com/office/powerpoint/2010/main" val="1973623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Consistency levels enable guarantees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388" y="2049268"/>
            <a:ext cx="8224840" cy="2638156"/>
          </a:xfrm>
          <a:prstGeom prst="rect">
            <a:avLst/>
          </a:prstGeom>
          <a:ln w="12700" cmpd="sng">
            <a:solidFill>
              <a:schemeClr val="bg1">
                <a:lumMod val="50000"/>
              </a:schemeClr>
            </a:solidFill>
          </a:ln>
        </p:spPr>
      </p:pic>
      <p:sp>
        <p:nvSpPr>
          <p:cNvPr id="9" name="Rectangle 8"/>
          <p:cNvSpPr/>
          <p:nvPr/>
        </p:nvSpPr>
        <p:spPr>
          <a:xfrm>
            <a:off x="347472" y="932688"/>
            <a:ext cx="11187077" cy="1846659"/>
          </a:xfrm>
          <a:prstGeom prst="rect">
            <a:avLst/>
          </a:prstGeom>
        </p:spPr>
        <p:txBody>
          <a:bodyPr wrap="square">
            <a:spAutoFit/>
          </a:bodyPr>
          <a:lstStyle/>
          <a:p>
            <a:pPr defTabSz="621720">
              <a:spcAft>
                <a:spcPts val="1200"/>
              </a:spcAft>
            </a:pPr>
            <a:r>
              <a:rPr lang="en-US" sz="2600" dirty="0">
                <a:solidFill>
                  <a:srgbClr val="494949"/>
                </a:solidFill>
                <a:latin typeface="Segoe UI Light"/>
              </a:rPr>
              <a:t>Choose your consistency level and make predictable trade-offs between consistency, availability, and performance</a:t>
            </a:r>
            <a:br>
              <a:rPr lang="en-US" sz="2600" dirty="0">
                <a:solidFill>
                  <a:srgbClr val="494949"/>
                </a:solidFill>
                <a:latin typeface="Segoe UI Light"/>
              </a:rPr>
            </a:br>
            <a:endParaRPr lang="en-US" sz="2600" dirty="0">
              <a:solidFill>
                <a:srgbClr val="494949"/>
              </a:solidFill>
              <a:latin typeface="Segoe UI Light"/>
            </a:endParaRPr>
          </a:p>
          <a:p>
            <a:pPr defTabSz="621720">
              <a:spcAft>
                <a:spcPts val="1200"/>
              </a:spcAft>
            </a:pPr>
            <a:endParaRPr lang="en-US" sz="2600" dirty="0">
              <a:solidFill>
                <a:srgbClr val="494949"/>
              </a:solidFill>
              <a:latin typeface="Segoe UI Light"/>
            </a:endParaRPr>
          </a:p>
        </p:txBody>
      </p:sp>
      <p:grpSp>
        <p:nvGrpSpPr>
          <p:cNvPr id="15" name="Group 14"/>
          <p:cNvGrpSpPr/>
          <p:nvPr/>
        </p:nvGrpSpPr>
        <p:grpSpPr>
          <a:xfrm>
            <a:off x="200520" y="4880428"/>
            <a:ext cx="11710743" cy="1295781"/>
            <a:chOff x="0" y="4826956"/>
            <a:chExt cx="11710743" cy="1295781"/>
          </a:xfrm>
        </p:grpSpPr>
        <p:sp>
          <p:nvSpPr>
            <p:cNvPr id="7" name="Text Placeholder 2"/>
            <p:cNvSpPr txBox="1">
              <a:spLocks/>
            </p:cNvSpPr>
            <p:nvPr/>
          </p:nvSpPr>
          <p:spPr>
            <a:xfrm>
              <a:off x="0" y="4837563"/>
              <a:ext cx="2248898" cy="1280260"/>
            </a:xfrm>
            <a:prstGeom prst="rect">
              <a:avLst/>
            </a:prstGeom>
          </p:spPr>
          <p:txBody>
            <a:bodyPr vert="horz" wrap="square" lIns="182880" tIns="146304" rIns="182880" bIns="146304" rtlCol="0" anchor="t">
              <a:norm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2600" kern="1200" spc="0" baseline="0">
                  <a:solidFill>
                    <a:srgbClr val="0072C6"/>
                  </a:solidFill>
                  <a:latin typeface="+mj-lt"/>
                  <a:ea typeface="+mn-ea"/>
                  <a:cs typeface="+mn-cs"/>
                </a:defRPr>
              </a:lvl1pPr>
              <a:lvl2pPr marL="0" marR="0" indent="0" algn="l" defTabSz="914367" rtl="0" eaLnBrk="1" fontAlgn="auto" latinLnBrk="0" hangingPunct="1">
                <a:lnSpc>
                  <a:spcPct val="90000"/>
                </a:lnSpc>
                <a:spcBef>
                  <a:spcPts val="600"/>
                </a:spcBef>
                <a:spcAft>
                  <a:spcPts val="0"/>
                </a:spcAft>
                <a:buClrTx/>
                <a:buSzPct val="90000"/>
                <a:buFont typeface="Arial" pitchFamily="34" charset="0"/>
                <a:buNone/>
                <a:tabLst/>
                <a:defRPr sz="1800" kern="1200" spc="0" baseline="0">
                  <a:solidFill>
                    <a:schemeClr val="tx1"/>
                  </a:solidFill>
                  <a:latin typeface="+mj-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soli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soli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r" defTabSz="932311" fontAlgn="base">
                <a:lnSpc>
                  <a:spcPct val="110000"/>
                </a:lnSpc>
                <a:spcBef>
                  <a:spcPct val="0"/>
                </a:spcBef>
                <a:spcAft>
                  <a:spcPct val="0"/>
                </a:spcAft>
                <a:buClr>
                  <a:srgbClr val="494949"/>
                </a:buClr>
              </a:pPr>
              <a:r>
                <a:rPr lang="en-US" dirty="0"/>
                <a:t>Choose </a:t>
              </a:r>
              <a:br>
                <a:rPr lang="en-US" dirty="0"/>
              </a:br>
              <a:r>
                <a:rPr lang="en-US" dirty="0"/>
                <a:t>your level</a:t>
              </a:r>
              <a:endParaRPr lang="en-US" sz="1667" dirty="0">
                <a:solidFill>
                  <a:srgbClr val="494949"/>
                </a:solidFill>
              </a:endParaRPr>
            </a:p>
          </p:txBody>
        </p:sp>
        <p:sp>
          <p:nvSpPr>
            <p:cNvPr id="10" name="Rectangle 9"/>
            <p:cNvSpPr/>
            <p:nvPr/>
          </p:nvSpPr>
          <p:spPr>
            <a:xfrm>
              <a:off x="2367473" y="4935430"/>
              <a:ext cx="1710725" cy="584776"/>
            </a:xfrm>
            <a:prstGeom prst="rect">
              <a:avLst/>
            </a:prstGeom>
          </p:spPr>
          <p:txBody>
            <a:bodyPr wrap="none" anchor="t">
              <a:spAutoFit/>
            </a:bodyPr>
            <a:lstStyle/>
            <a:p>
              <a:r>
                <a:rPr lang="en-US" sz="1600" b="1" dirty="0">
                  <a:solidFill>
                    <a:srgbClr val="494949"/>
                  </a:solidFill>
                  <a:cs typeface="Segoe UI Light" panose="020B0502040204020203" pitchFamily="34" charset="0"/>
                </a:rPr>
                <a:t>Strong</a:t>
              </a:r>
            </a:p>
            <a:p>
              <a:r>
                <a:rPr lang="en-US" sz="1600" dirty="0">
                  <a:solidFill>
                    <a:srgbClr val="494949"/>
                  </a:solidFill>
                </a:rPr>
                <a:t>Data consistency</a:t>
              </a:r>
            </a:p>
          </p:txBody>
        </p:sp>
        <p:sp>
          <p:nvSpPr>
            <p:cNvPr id="11" name="Rectangle 10"/>
            <p:cNvSpPr/>
            <p:nvPr/>
          </p:nvSpPr>
          <p:spPr>
            <a:xfrm>
              <a:off x="4460606" y="4935430"/>
              <a:ext cx="1995759" cy="1077218"/>
            </a:xfrm>
            <a:prstGeom prst="rect">
              <a:avLst/>
            </a:prstGeom>
          </p:spPr>
          <p:txBody>
            <a:bodyPr wrap="none" anchor="t">
              <a:spAutoFit/>
            </a:bodyPr>
            <a:lstStyle/>
            <a:p>
              <a:r>
                <a:rPr lang="en-US" sz="1600" b="1" dirty="0">
                  <a:solidFill>
                    <a:srgbClr val="494949"/>
                  </a:solidFill>
                  <a:cs typeface="Segoe UI Light" panose="020B0502040204020203" pitchFamily="34" charset="0"/>
                </a:rPr>
                <a:t>Session</a:t>
              </a:r>
            </a:p>
            <a:p>
              <a:r>
                <a:rPr lang="en-US" sz="1600" dirty="0">
                  <a:solidFill>
                    <a:srgbClr val="494949"/>
                  </a:solidFill>
                </a:rPr>
                <a:t>Monotonic reads </a:t>
              </a:r>
              <a:br>
                <a:rPr lang="en-US" sz="1600" dirty="0">
                  <a:solidFill>
                    <a:srgbClr val="494949"/>
                  </a:solidFill>
                </a:rPr>
              </a:br>
              <a:r>
                <a:rPr lang="en-US" sz="1600" dirty="0">
                  <a:solidFill>
                    <a:srgbClr val="494949"/>
                  </a:solidFill>
                </a:rPr>
                <a:t>(on explicit read </a:t>
              </a:r>
              <a:br>
                <a:rPr lang="en-US" sz="1600" dirty="0">
                  <a:solidFill>
                    <a:srgbClr val="494949"/>
                  </a:solidFill>
                </a:rPr>
              </a:br>
              <a:r>
                <a:rPr lang="en-US" sz="1600" dirty="0">
                  <a:solidFill>
                    <a:srgbClr val="494949"/>
                  </a:solidFill>
                </a:rPr>
                <a:t>requests) and writes</a:t>
              </a:r>
            </a:p>
          </p:txBody>
        </p:sp>
        <p:sp>
          <p:nvSpPr>
            <p:cNvPr id="12" name="Rectangle 11"/>
            <p:cNvSpPr/>
            <p:nvPr/>
          </p:nvSpPr>
          <p:spPr>
            <a:xfrm>
              <a:off x="6830487" y="4935430"/>
              <a:ext cx="2121995" cy="830997"/>
            </a:xfrm>
            <a:prstGeom prst="rect">
              <a:avLst/>
            </a:prstGeom>
          </p:spPr>
          <p:txBody>
            <a:bodyPr wrap="none" anchor="t">
              <a:spAutoFit/>
            </a:bodyPr>
            <a:lstStyle/>
            <a:p>
              <a:pPr>
                <a:spcBef>
                  <a:spcPts val="600"/>
                </a:spcBef>
                <a:spcAft>
                  <a:spcPts val="600"/>
                </a:spcAft>
              </a:pPr>
              <a:r>
                <a:rPr lang="en-US" sz="1600" b="1" dirty="0">
                  <a:solidFill>
                    <a:srgbClr val="494949"/>
                  </a:solidFill>
                  <a:cs typeface="Segoe UI Light" panose="020B0502040204020203" pitchFamily="34" charset="0"/>
                </a:rPr>
                <a:t>Bounded Staleness</a:t>
              </a:r>
              <a:br>
                <a:rPr lang="en-US" sz="1600" b="1" dirty="0">
                  <a:solidFill>
                    <a:srgbClr val="494949"/>
                  </a:solidFill>
                  <a:cs typeface="Segoe UI Light" panose="020B0502040204020203" pitchFamily="34" charset="0"/>
                </a:rPr>
              </a:br>
              <a:r>
                <a:rPr lang="en-US" sz="1600" dirty="0">
                  <a:solidFill>
                    <a:srgbClr val="494949"/>
                  </a:solidFill>
                </a:rPr>
                <a:t>Total order of </a:t>
              </a:r>
              <a:br>
                <a:rPr lang="en-US" sz="1600" dirty="0">
                  <a:solidFill>
                    <a:srgbClr val="494949"/>
                  </a:solidFill>
                </a:rPr>
              </a:br>
              <a:r>
                <a:rPr lang="en-US" sz="1600" dirty="0">
                  <a:solidFill>
                    <a:srgbClr val="494949"/>
                  </a:solidFill>
                </a:rPr>
                <a:t>propagation of writes </a:t>
              </a:r>
            </a:p>
          </p:txBody>
        </p:sp>
        <p:sp>
          <p:nvSpPr>
            <p:cNvPr id="13" name="Rectangle 12"/>
            <p:cNvSpPr/>
            <p:nvPr/>
          </p:nvSpPr>
          <p:spPr>
            <a:xfrm>
              <a:off x="9445629" y="4935430"/>
              <a:ext cx="1970211" cy="830997"/>
            </a:xfrm>
            <a:prstGeom prst="rect">
              <a:avLst/>
            </a:prstGeom>
          </p:spPr>
          <p:txBody>
            <a:bodyPr wrap="none" anchor="t">
              <a:spAutoFit/>
            </a:bodyPr>
            <a:lstStyle/>
            <a:p>
              <a:pPr>
                <a:spcBef>
                  <a:spcPts val="600"/>
                </a:spcBef>
                <a:spcAft>
                  <a:spcPts val="600"/>
                </a:spcAft>
              </a:pPr>
              <a:r>
                <a:rPr lang="en-US" sz="1600" b="1" dirty="0">
                  <a:solidFill>
                    <a:srgbClr val="494949"/>
                  </a:solidFill>
                  <a:cs typeface="Segoe UI Light" panose="020B0502040204020203" pitchFamily="34" charset="0"/>
                </a:rPr>
                <a:t>Eventual</a:t>
              </a:r>
              <a:br>
                <a:rPr lang="en-US" sz="1600" b="1" dirty="0">
                  <a:solidFill>
                    <a:srgbClr val="494949"/>
                  </a:solidFill>
                  <a:cs typeface="Segoe UI Light" panose="020B0502040204020203" pitchFamily="34" charset="0"/>
                </a:rPr>
              </a:br>
              <a:r>
                <a:rPr lang="en-US" sz="1600" dirty="0">
                  <a:solidFill>
                    <a:srgbClr val="494949"/>
                  </a:solidFill>
                </a:rPr>
                <a:t>Lowest latency </a:t>
              </a:r>
              <a:br>
                <a:rPr lang="en-US" sz="1600" dirty="0">
                  <a:solidFill>
                    <a:srgbClr val="494949"/>
                  </a:solidFill>
                </a:rPr>
              </a:br>
              <a:r>
                <a:rPr lang="en-US" sz="1600" dirty="0">
                  <a:solidFill>
                    <a:srgbClr val="494949"/>
                  </a:solidFill>
                </a:rPr>
                <a:t>for reads and writes</a:t>
              </a:r>
            </a:p>
          </p:txBody>
        </p:sp>
        <p:sp>
          <p:nvSpPr>
            <p:cNvPr id="14" name="Rectangle 13"/>
            <p:cNvSpPr/>
            <p:nvPr/>
          </p:nvSpPr>
          <p:spPr bwMode="auto">
            <a:xfrm>
              <a:off x="2272638" y="4826956"/>
              <a:ext cx="9438105" cy="129578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91381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Indexing</a:t>
            </a:r>
          </a:p>
        </p:txBody>
      </p:sp>
      <p:sp>
        <p:nvSpPr>
          <p:cNvPr id="4" name="Text Placeholder 3"/>
          <p:cNvSpPr>
            <a:spLocks noGrp="1"/>
          </p:cNvSpPr>
          <p:nvPr>
            <p:ph type="body" sz="quarter" idx="11"/>
          </p:nvPr>
        </p:nvSpPr>
        <p:spPr>
          <a:xfrm>
            <a:off x="7456393" y="1337404"/>
            <a:ext cx="4358791" cy="4949771"/>
          </a:xfrm>
        </p:spPr>
        <p:txBody>
          <a:bodyPr>
            <a:noAutofit/>
          </a:bodyPr>
          <a:lstStyle/>
          <a:p>
            <a:pPr defTabSz="932311" fontAlgn="base">
              <a:lnSpc>
                <a:spcPct val="100000"/>
              </a:lnSpc>
              <a:spcBef>
                <a:spcPts val="600"/>
              </a:spcBef>
              <a:spcAft>
                <a:spcPct val="0"/>
              </a:spcAft>
            </a:pPr>
            <a:r>
              <a:rPr lang="en-US" sz="2000" dirty="0">
                <a:solidFill>
                  <a:schemeClr val="accent1"/>
                </a:solidFill>
              </a:rPr>
              <a:t>The “write” index for consistent queries</a:t>
            </a:r>
          </a:p>
          <a:p>
            <a:pPr marL="182880" defTabSz="914296">
              <a:lnSpc>
                <a:spcPct val="100000"/>
              </a:lnSpc>
              <a:spcBef>
                <a:spcPts val="600"/>
              </a:spcBef>
              <a:spcAft>
                <a:spcPts val="600"/>
              </a:spcAft>
            </a:pPr>
            <a:r>
              <a:rPr lang="en-US" sz="1600" dirty="0">
                <a:solidFill>
                  <a:srgbClr val="494949"/>
                </a:solidFill>
              </a:rPr>
              <a:t>Highly concurrent, lock-free, log-structured indexing technology developed with Microsoft Research</a:t>
            </a:r>
          </a:p>
          <a:p>
            <a:pPr marL="182880" defTabSz="914296">
              <a:lnSpc>
                <a:spcPct val="100000"/>
              </a:lnSpc>
              <a:spcBef>
                <a:spcPts val="600"/>
              </a:spcBef>
              <a:spcAft>
                <a:spcPts val="600"/>
              </a:spcAft>
            </a:pPr>
            <a:r>
              <a:rPr lang="en-US" sz="1600" dirty="0">
                <a:solidFill>
                  <a:srgbClr val="494949"/>
                </a:solidFill>
              </a:rPr>
              <a:t>Optimized for solid-state drives (SSDs)</a:t>
            </a:r>
          </a:p>
          <a:p>
            <a:pPr marL="182880" defTabSz="914296">
              <a:lnSpc>
                <a:spcPct val="100000"/>
              </a:lnSpc>
              <a:spcBef>
                <a:spcPts val="600"/>
              </a:spcBef>
              <a:spcAft>
                <a:spcPts val="600"/>
              </a:spcAft>
            </a:pPr>
            <a:r>
              <a:rPr lang="en-US" sz="1600" dirty="0">
                <a:solidFill>
                  <a:srgbClr val="494949"/>
                </a:solidFill>
              </a:rPr>
              <a:t>Resource-governed for tenant isolation</a:t>
            </a:r>
          </a:p>
          <a:p>
            <a:pPr defTabSz="932311" fontAlgn="base">
              <a:lnSpc>
                <a:spcPct val="100000"/>
              </a:lnSpc>
              <a:spcBef>
                <a:spcPts val="600"/>
              </a:spcBef>
              <a:spcAft>
                <a:spcPct val="0"/>
              </a:spcAft>
            </a:pPr>
            <a:r>
              <a:rPr lang="en-US" sz="2000" dirty="0">
                <a:solidFill>
                  <a:schemeClr val="accent1"/>
                </a:solidFill>
              </a:rPr>
              <a:t>Automatic indexing of JSON documents without requiring schema or secondary indices, but configurable via:</a:t>
            </a:r>
            <a:endParaRPr lang="en-US" sz="1600" dirty="0">
              <a:solidFill>
                <a:schemeClr val="accent1"/>
              </a:solidFill>
            </a:endParaRPr>
          </a:p>
          <a:p>
            <a:pPr marL="182880" defTabSz="914296">
              <a:lnSpc>
                <a:spcPct val="100000"/>
              </a:lnSpc>
              <a:spcBef>
                <a:spcPts val="600"/>
              </a:spcBef>
            </a:pPr>
            <a:r>
              <a:rPr lang="en-US" sz="1600" dirty="0">
                <a:solidFill>
                  <a:srgbClr val="494949"/>
                </a:solidFill>
              </a:rPr>
              <a:t>Modes</a:t>
            </a:r>
          </a:p>
          <a:p>
            <a:pPr marL="182880" defTabSz="914296">
              <a:lnSpc>
                <a:spcPct val="100000"/>
              </a:lnSpc>
              <a:spcBef>
                <a:spcPts val="0"/>
              </a:spcBef>
            </a:pPr>
            <a:r>
              <a:rPr lang="en-US" sz="1600" dirty="0">
                <a:solidFill>
                  <a:srgbClr val="494949"/>
                </a:solidFill>
              </a:rPr>
              <a:t>Paths</a:t>
            </a:r>
          </a:p>
          <a:p>
            <a:pPr marL="182880" defTabSz="914296">
              <a:lnSpc>
                <a:spcPct val="100000"/>
              </a:lnSpc>
              <a:spcBef>
                <a:spcPts val="0"/>
              </a:spcBef>
            </a:pPr>
            <a:r>
              <a:rPr lang="en-US" sz="1600" dirty="0">
                <a:solidFill>
                  <a:srgbClr val="494949"/>
                </a:solidFill>
              </a:rPr>
              <a:t>Types</a:t>
            </a:r>
          </a:p>
        </p:txBody>
      </p:sp>
      <p:grpSp>
        <p:nvGrpSpPr>
          <p:cNvPr id="139" name="Group 138"/>
          <p:cNvGrpSpPr/>
          <p:nvPr/>
        </p:nvGrpSpPr>
        <p:grpSpPr>
          <a:xfrm>
            <a:off x="380011" y="1277872"/>
            <a:ext cx="6700578" cy="4695112"/>
            <a:chOff x="6574668" y="1277872"/>
            <a:chExt cx="5010493" cy="4695112"/>
          </a:xfrm>
        </p:grpSpPr>
        <p:grpSp>
          <p:nvGrpSpPr>
            <p:cNvPr id="140" name="Group 139"/>
            <p:cNvGrpSpPr/>
            <p:nvPr/>
          </p:nvGrpSpPr>
          <p:grpSpPr>
            <a:xfrm>
              <a:off x="6861307" y="1498678"/>
              <a:ext cx="4723854" cy="244910"/>
              <a:chOff x="8527435" y="1581721"/>
              <a:chExt cx="5738900" cy="258183"/>
            </a:xfrm>
          </p:grpSpPr>
          <p:cxnSp>
            <p:nvCxnSpPr>
              <p:cNvPr id="180" name="Straight Connector 179"/>
              <p:cNvCxnSpPr/>
              <p:nvPr/>
            </p:nvCxnSpPr>
            <p:spPr>
              <a:xfrm>
                <a:off x="8527435" y="1710813"/>
                <a:ext cx="5738900" cy="0"/>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85274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42663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7547619" y="1621132"/>
              <a:ext cx="3351230" cy="2069928"/>
              <a:chOff x="9104535" y="1710812"/>
              <a:chExt cx="4584700" cy="2182112"/>
            </a:xfrm>
          </p:grpSpPr>
          <p:sp>
            <p:nvSpPr>
              <p:cNvPr id="174" name="Rectangle 173"/>
              <p:cNvSpPr/>
              <p:nvPr/>
            </p:nvSpPr>
            <p:spPr bwMode="auto">
              <a:xfrm>
                <a:off x="9104535" y="1710812"/>
                <a:ext cx="4584700" cy="2182112"/>
              </a:xfrm>
              <a:prstGeom prst="rect">
                <a:avLst/>
              </a:prstGeom>
              <a:noFill/>
              <a:ln w="31750" cap="rnd">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5" name="Straight Connector 174"/>
              <p:cNvCxnSpPr/>
              <p:nvPr/>
            </p:nvCxnSpPr>
            <p:spPr>
              <a:xfrm>
                <a:off x="9104535" y="205740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9104535" y="242316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9104535" y="278892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9104535" y="315468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9104535" y="3520440"/>
                <a:ext cx="4584700" cy="0"/>
              </a:xfrm>
              <a:prstGeom prst="line">
                <a:avLst/>
              </a:prstGeom>
              <a:ln w="317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2" name="Rectangle 141"/>
            <p:cNvSpPr/>
            <p:nvPr/>
          </p:nvSpPr>
          <p:spPr bwMode="auto">
            <a:xfrm>
              <a:off x="6574668" y="1277872"/>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value</a:t>
              </a:r>
            </a:p>
          </p:txBody>
        </p:sp>
        <p:grpSp>
          <p:nvGrpSpPr>
            <p:cNvPr id="143" name="Group 142"/>
            <p:cNvGrpSpPr/>
            <p:nvPr/>
          </p:nvGrpSpPr>
          <p:grpSpPr>
            <a:xfrm>
              <a:off x="6861307" y="4355625"/>
              <a:ext cx="4723854" cy="244910"/>
              <a:chOff x="8527435" y="1581721"/>
              <a:chExt cx="5738900" cy="258183"/>
            </a:xfrm>
          </p:grpSpPr>
          <p:cxnSp>
            <p:nvCxnSpPr>
              <p:cNvPr id="171" name="Straight Connector 170"/>
              <p:cNvCxnSpPr/>
              <p:nvPr/>
            </p:nvCxnSpPr>
            <p:spPr>
              <a:xfrm>
                <a:off x="8527435" y="1710813"/>
                <a:ext cx="5738900" cy="0"/>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85274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42663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4" name="Rectangle 143"/>
            <p:cNvSpPr/>
            <p:nvPr/>
          </p:nvSpPr>
          <p:spPr bwMode="auto">
            <a:xfrm>
              <a:off x="6574668" y="4134819"/>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object</a:t>
              </a:r>
            </a:p>
          </p:txBody>
        </p:sp>
        <p:sp>
          <p:nvSpPr>
            <p:cNvPr id="145" name="Rectangle 144"/>
            <p:cNvSpPr/>
            <p:nvPr/>
          </p:nvSpPr>
          <p:spPr bwMode="auto">
            <a:xfrm>
              <a:off x="7547619" y="4123876"/>
              <a:ext cx="3352315"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7814978" y="4476381"/>
              <a:ext cx="2830761"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7" name="Group 146"/>
            <p:cNvGrpSpPr/>
            <p:nvPr/>
          </p:nvGrpSpPr>
          <p:grpSpPr>
            <a:xfrm>
              <a:off x="6861307" y="5494674"/>
              <a:ext cx="4723854" cy="244910"/>
              <a:chOff x="8527435" y="1581721"/>
              <a:chExt cx="5738900" cy="258183"/>
            </a:xfrm>
          </p:grpSpPr>
          <p:cxnSp>
            <p:nvCxnSpPr>
              <p:cNvPr id="168" name="Straight Connector 167"/>
              <p:cNvCxnSpPr/>
              <p:nvPr/>
            </p:nvCxnSpPr>
            <p:spPr>
              <a:xfrm>
                <a:off x="8527435" y="1710813"/>
                <a:ext cx="5738900" cy="0"/>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85274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14266335" y="1581721"/>
                <a:ext cx="0" cy="258183"/>
              </a:xfrm>
              <a:prstGeom prst="line">
                <a:avLst/>
              </a:prstGeom>
              <a:ln w="31750" cap="rnd">
                <a:solidFill>
                  <a:srgbClr val="494949"/>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8" name="Rectangle 147"/>
            <p:cNvSpPr/>
            <p:nvPr/>
          </p:nvSpPr>
          <p:spPr bwMode="auto">
            <a:xfrm>
              <a:off x="6574668" y="5273868"/>
              <a:ext cx="579840" cy="187885"/>
            </a:xfrm>
            <a:prstGeom prst="rect">
              <a:avLst/>
            </a:prstGeom>
            <a:noFill/>
            <a:ln w="317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tx1"/>
                  </a:solidFill>
                  <a:ea typeface="Segoe UI" pitchFamily="34" charset="0"/>
                  <a:cs typeface="Segoe UI" pitchFamily="34" charset="0"/>
                </a:rPr>
                <a:t>array</a:t>
              </a:r>
            </a:p>
          </p:txBody>
        </p:sp>
        <p:sp>
          <p:nvSpPr>
            <p:cNvPr id="149" name="Rectangle 148"/>
            <p:cNvSpPr/>
            <p:nvPr/>
          </p:nvSpPr>
          <p:spPr bwMode="auto">
            <a:xfrm>
              <a:off x="7547077" y="5265136"/>
              <a:ext cx="3352315"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7814978" y="5619650"/>
              <a:ext cx="2830761" cy="353334"/>
            </a:xfrm>
            <a:prstGeom prst="rect">
              <a:avLst/>
            </a:prstGeom>
            <a:no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a:off x="2913062" y="1517142"/>
            <a:ext cx="2017800" cy="2275963"/>
            <a:chOff x="2607864" y="1517142"/>
            <a:chExt cx="841425" cy="2275963"/>
          </a:xfrm>
        </p:grpSpPr>
        <p:sp>
          <p:nvSpPr>
            <p:cNvPr id="183" name="Rectangle 182"/>
            <p:cNvSpPr/>
            <p:nvPr/>
          </p:nvSpPr>
          <p:spPr bwMode="auto">
            <a:xfrm>
              <a:off x="2607864" y="1517142"/>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string</a:t>
              </a:r>
            </a:p>
          </p:txBody>
        </p:sp>
        <p:sp>
          <p:nvSpPr>
            <p:cNvPr id="184" name="Rectangle 183"/>
            <p:cNvSpPr/>
            <p:nvPr/>
          </p:nvSpPr>
          <p:spPr bwMode="auto">
            <a:xfrm>
              <a:off x="2607864" y="1843230"/>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numbers</a:t>
              </a:r>
            </a:p>
          </p:txBody>
        </p:sp>
        <p:sp>
          <p:nvSpPr>
            <p:cNvPr id="185" name="Rectangle 184"/>
            <p:cNvSpPr/>
            <p:nvPr/>
          </p:nvSpPr>
          <p:spPr bwMode="auto">
            <a:xfrm>
              <a:off x="2607864" y="2190186"/>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object</a:t>
              </a:r>
            </a:p>
          </p:txBody>
        </p:sp>
        <p:sp>
          <p:nvSpPr>
            <p:cNvPr id="186" name="Rectangle 185"/>
            <p:cNvSpPr/>
            <p:nvPr/>
          </p:nvSpPr>
          <p:spPr bwMode="auto">
            <a:xfrm>
              <a:off x="2607864" y="2549424"/>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array</a:t>
              </a:r>
            </a:p>
          </p:txBody>
        </p:sp>
        <p:sp>
          <p:nvSpPr>
            <p:cNvPr id="187" name="Rounded Rectangle 186"/>
            <p:cNvSpPr/>
            <p:nvPr/>
          </p:nvSpPr>
          <p:spPr bwMode="auto">
            <a:xfrm>
              <a:off x="2607864" y="2877975"/>
              <a:ext cx="841425" cy="216847"/>
            </a:xfrm>
            <a:prstGeom prst="roundRect">
              <a:avLst>
                <a:gd name="adj" fmla="val 50000"/>
              </a:avLst>
            </a:prstGeom>
            <a:solidFill>
              <a:schemeClr val="accent3"/>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true</a:t>
              </a:r>
            </a:p>
          </p:txBody>
        </p:sp>
        <p:sp>
          <p:nvSpPr>
            <p:cNvPr id="188" name="Rounded Rectangle 187"/>
            <p:cNvSpPr/>
            <p:nvPr/>
          </p:nvSpPr>
          <p:spPr bwMode="auto">
            <a:xfrm>
              <a:off x="2607864" y="3232127"/>
              <a:ext cx="841425" cy="216847"/>
            </a:xfrm>
            <a:prstGeom prst="roundRect">
              <a:avLst>
                <a:gd name="adj" fmla="val 50000"/>
              </a:avLst>
            </a:prstGeom>
            <a:solidFill>
              <a:schemeClr val="accent3"/>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false</a:t>
              </a:r>
            </a:p>
          </p:txBody>
        </p:sp>
        <p:sp>
          <p:nvSpPr>
            <p:cNvPr id="189" name="Rounded Rectangle 188"/>
            <p:cNvSpPr/>
            <p:nvPr/>
          </p:nvSpPr>
          <p:spPr bwMode="auto">
            <a:xfrm>
              <a:off x="2607864" y="3576258"/>
              <a:ext cx="841425" cy="216847"/>
            </a:xfrm>
            <a:prstGeom prst="roundRect">
              <a:avLst>
                <a:gd name="adj" fmla="val 50000"/>
              </a:avLst>
            </a:prstGeom>
            <a:solidFill>
              <a:schemeClr val="accent3"/>
            </a:solidFill>
            <a:ln w="317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bg1"/>
                  </a:solidFill>
                  <a:latin typeface="Consolas" panose="020B0609020204030204" pitchFamily="49" charset="0"/>
                  <a:ea typeface="Segoe UI" pitchFamily="34" charset="0"/>
                  <a:cs typeface="Consolas" panose="020B0609020204030204" pitchFamily="49" charset="0"/>
                </a:rPr>
                <a:t>null</a:t>
              </a:r>
            </a:p>
          </p:txBody>
        </p:sp>
      </p:grpSp>
      <p:sp>
        <p:nvSpPr>
          <p:cNvPr id="191" name="Oval 190"/>
          <p:cNvSpPr/>
          <p:nvPr/>
        </p:nvSpPr>
        <p:spPr bwMode="auto">
          <a:xfrm>
            <a:off x="1108720" y="4367819"/>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92" name="Oval 191"/>
          <p:cNvSpPr/>
          <p:nvPr/>
        </p:nvSpPr>
        <p:spPr bwMode="auto">
          <a:xfrm>
            <a:off x="6520203" y="4367819"/>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endParaRPr lang="en-US" sz="1200" b="1" u="sng" dirty="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3808496" y="4367819"/>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94" name="Oval 193"/>
          <p:cNvSpPr/>
          <p:nvPr/>
        </p:nvSpPr>
        <p:spPr bwMode="auto">
          <a:xfrm>
            <a:off x="3808496" y="4707926"/>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95" name="Rectangle 194"/>
          <p:cNvSpPr/>
          <p:nvPr/>
        </p:nvSpPr>
        <p:spPr bwMode="auto">
          <a:xfrm>
            <a:off x="2750292" y="4364130"/>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string</a:t>
            </a:r>
          </a:p>
        </p:txBody>
      </p:sp>
      <p:sp>
        <p:nvSpPr>
          <p:cNvPr id="196" name="Rectangle 195"/>
          <p:cNvSpPr/>
          <p:nvPr/>
        </p:nvSpPr>
        <p:spPr bwMode="auto">
          <a:xfrm>
            <a:off x="4273481" y="4364130"/>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value</a:t>
            </a:r>
          </a:p>
        </p:txBody>
      </p:sp>
      <p:sp>
        <p:nvSpPr>
          <p:cNvPr id="198" name="Oval 197"/>
          <p:cNvSpPr/>
          <p:nvPr/>
        </p:nvSpPr>
        <p:spPr bwMode="auto">
          <a:xfrm>
            <a:off x="1108720" y="5506868"/>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199" name="Oval 198"/>
          <p:cNvSpPr/>
          <p:nvPr/>
        </p:nvSpPr>
        <p:spPr bwMode="auto">
          <a:xfrm>
            <a:off x="6520203" y="5506868"/>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200" name="Oval 199"/>
          <p:cNvSpPr/>
          <p:nvPr/>
        </p:nvSpPr>
        <p:spPr bwMode="auto">
          <a:xfrm>
            <a:off x="3808496" y="5846974"/>
            <a:ext cx="234058" cy="234058"/>
          </a:xfrm>
          <a:prstGeom prst="ellipse">
            <a:avLst/>
          </a:prstGeom>
          <a:solidFill>
            <a:schemeClr val="accent3"/>
          </a:solidFill>
          <a:ln w="31750">
            <a:solidFill>
              <a:srgbClr val="4949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a:t>
            </a:r>
          </a:p>
        </p:txBody>
      </p:sp>
      <p:sp>
        <p:nvSpPr>
          <p:cNvPr id="201" name="Rectangle 200"/>
          <p:cNvSpPr/>
          <p:nvPr/>
        </p:nvSpPr>
        <p:spPr bwMode="auto">
          <a:xfrm>
            <a:off x="3511886" y="5503179"/>
            <a:ext cx="827278" cy="213343"/>
          </a:xfrm>
          <a:prstGeom prst="rect">
            <a:avLst/>
          </a:prstGeom>
          <a:solidFill>
            <a:schemeClr val="accent3"/>
          </a:solidFill>
          <a:ln w="317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i="1" dirty="0">
                <a:solidFill>
                  <a:schemeClr val="bg1"/>
                </a:solidFill>
                <a:ea typeface="Segoe UI" pitchFamily="34" charset="0"/>
                <a:cs typeface="Segoe UI" pitchFamily="34" charset="0"/>
              </a:rPr>
              <a:t>value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7" y="1574647"/>
            <a:ext cx="6354062" cy="3801005"/>
          </a:xfrm>
          <a:prstGeom prst="rect">
            <a:avLst/>
          </a:prstGeom>
        </p:spPr>
      </p:pic>
    </p:spTree>
    <p:extLst>
      <p:ext uri="{BB962C8B-B14F-4D97-AF65-F5344CB8AC3E}">
        <p14:creationId xmlns:p14="http://schemas.microsoft.com/office/powerpoint/2010/main" val="1539776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426388" y="1350546"/>
            <a:ext cx="4065045" cy="5190103"/>
          </a:xfrm>
        </p:spPr>
        <p:txBody>
          <a:bodyPr>
            <a:normAutofit lnSpcReduction="10000"/>
          </a:bodyPr>
          <a:lstStyle/>
          <a:p>
            <a:pPr defTabSz="932311" fontAlgn="base">
              <a:lnSpc>
                <a:spcPct val="110000"/>
              </a:lnSpc>
              <a:spcBef>
                <a:spcPts val="0"/>
              </a:spcBef>
              <a:spcAft>
                <a:spcPct val="0"/>
              </a:spcAft>
            </a:pPr>
            <a:r>
              <a:rPr lang="en-US" dirty="0">
                <a:solidFill>
                  <a:schemeClr val="accent1"/>
                </a:solidFill>
              </a:rPr>
              <a:t>Indexing modes</a:t>
            </a:r>
          </a:p>
          <a:p>
            <a:pPr marL="182880" defTabSz="932311" fontAlgn="base">
              <a:lnSpc>
                <a:spcPct val="110000"/>
              </a:lnSpc>
              <a:spcBef>
                <a:spcPts val="0"/>
              </a:spcBef>
              <a:spcAft>
                <a:spcPct val="0"/>
              </a:spcAft>
            </a:pPr>
            <a:r>
              <a:rPr lang="en-US" sz="1600" dirty="0">
                <a:solidFill>
                  <a:srgbClr val="494949"/>
                </a:solidFill>
              </a:rPr>
              <a:t>Consistent</a:t>
            </a:r>
          </a:p>
          <a:p>
            <a:pPr marL="457218" lvl="1" defTabSz="932311" fontAlgn="base">
              <a:lnSpc>
                <a:spcPct val="110000"/>
              </a:lnSpc>
              <a:spcBef>
                <a:spcPts val="0"/>
              </a:spcBef>
              <a:spcAft>
                <a:spcPct val="0"/>
              </a:spcAft>
            </a:pPr>
            <a:r>
              <a:rPr lang="en-US" sz="1600" dirty="0">
                <a:solidFill>
                  <a:srgbClr val="494949"/>
                </a:solidFill>
              </a:rPr>
              <a:t>Default mode</a:t>
            </a:r>
          </a:p>
          <a:p>
            <a:pPr marL="457218" lvl="1" defTabSz="932311" fontAlgn="base">
              <a:lnSpc>
                <a:spcPct val="110000"/>
              </a:lnSpc>
              <a:spcBef>
                <a:spcPts val="0"/>
              </a:spcBef>
              <a:spcAft>
                <a:spcPct val="0"/>
              </a:spcAft>
            </a:pPr>
            <a:r>
              <a:rPr lang="en-US" sz="1600" dirty="0">
                <a:solidFill>
                  <a:srgbClr val="494949"/>
                </a:solidFill>
              </a:rPr>
              <a:t>Index updated synchronously on writes</a:t>
            </a:r>
          </a:p>
          <a:p>
            <a:pPr marL="182880" defTabSz="932311" fontAlgn="base">
              <a:lnSpc>
                <a:spcPct val="110000"/>
              </a:lnSpc>
              <a:spcBef>
                <a:spcPts val="0"/>
              </a:spcBef>
              <a:spcAft>
                <a:spcPct val="0"/>
              </a:spcAft>
            </a:pPr>
            <a:r>
              <a:rPr lang="en-US" sz="1600" dirty="0">
                <a:solidFill>
                  <a:srgbClr val="494949"/>
                </a:solidFill>
              </a:rPr>
              <a:t>Lazy</a:t>
            </a:r>
          </a:p>
          <a:p>
            <a:pPr marL="457218" lvl="1" defTabSz="932311" fontAlgn="base">
              <a:lnSpc>
                <a:spcPct val="110000"/>
              </a:lnSpc>
              <a:spcBef>
                <a:spcPts val="0"/>
              </a:spcBef>
              <a:spcAft>
                <a:spcPct val="0"/>
              </a:spcAft>
            </a:pPr>
            <a:r>
              <a:rPr lang="en-US" sz="1600" dirty="0">
                <a:solidFill>
                  <a:srgbClr val="494949"/>
                </a:solidFill>
              </a:rPr>
              <a:t>Useful for bulk ingestion scenarios</a:t>
            </a:r>
            <a:br>
              <a:rPr lang="en-US" sz="1600" dirty="0">
                <a:solidFill>
                  <a:srgbClr val="494949"/>
                </a:solidFill>
              </a:rPr>
            </a:br>
            <a:endParaRPr lang="en-US" sz="1600" dirty="0">
              <a:solidFill>
                <a:srgbClr val="494949"/>
              </a:solidFill>
            </a:endParaRPr>
          </a:p>
          <a:p>
            <a:pPr defTabSz="932311" fontAlgn="base">
              <a:lnSpc>
                <a:spcPct val="110000"/>
              </a:lnSpc>
              <a:spcBef>
                <a:spcPts val="0"/>
              </a:spcBef>
              <a:spcAft>
                <a:spcPct val="0"/>
              </a:spcAft>
            </a:pPr>
            <a:r>
              <a:rPr lang="en-US" dirty="0">
                <a:solidFill>
                  <a:schemeClr val="accent1"/>
                </a:solidFill>
              </a:rPr>
              <a:t>Indexing policies</a:t>
            </a:r>
          </a:p>
          <a:p>
            <a:pPr marL="182880" defTabSz="932311" fontAlgn="base">
              <a:lnSpc>
                <a:spcPct val="110000"/>
              </a:lnSpc>
              <a:spcBef>
                <a:spcPts val="0"/>
              </a:spcBef>
              <a:spcAft>
                <a:spcPct val="0"/>
              </a:spcAft>
            </a:pPr>
            <a:r>
              <a:rPr lang="en-US" sz="1600" dirty="0">
                <a:solidFill>
                  <a:srgbClr val="494949"/>
                </a:solidFill>
              </a:rPr>
              <a:t>Automatic</a:t>
            </a:r>
          </a:p>
          <a:p>
            <a:pPr marL="457218" lvl="1" defTabSz="932311" fontAlgn="base">
              <a:lnSpc>
                <a:spcPct val="110000"/>
              </a:lnSpc>
              <a:spcBef>
                <a:spcPts val="0"/>
              </a:spcBef>
              <a:spcAft>
                <a:spcPct val="0"/>
              </a:spcAft>
            </a:pPr>
            <a:r>
              <a:rPr lang="en-US" sz="1600" dirty="0">
                <a:solidFill>
                  <a:srgbClr val="494949"/>
                </a:solidFill>
              </a:rPr>
              <a:t>Default</a:t>
            </a:r>
          </a:p>
          <a:p>
            <a:pPr marL="182880" defTabSz="932311" fontAlgn="base">
              <a:lnSpc>
                <a:spcPct val="110000"/>
              </a:lnSpc>
              <a:spcBef>
                <a:spcPts val="0"/>
              </a:spcBef>
              <a:spcAft>
                <a:spcPct val="0"/>
              </a:spcAft>
            </a:pPr>
            <a:r>
              <a:rPr lang="en-US" sz="1600" dirty="0">
                <a:solidFill>
                  <a:srgbClr val="494949"/>
                </a:solidFill>
              </a:rPr>
              <a:t>Manual</a:t>
            </a:r>
          </a:p>
          <a:p>
            <a:pPr marL="457218" lvl="1" defTabSz="932311" fontAlgn="base">
              <a:lnSpc>
                <a:spcPct val="110000"/>
              </a:lnSpc>
              <a:spcBef>
                <a:spcPts val="0"/>
              </a:spcBef>
              <a:spcAft>
                <a:spcPct val="0"/>
              </a:spcAft>
            </a:pPr>
            <a:r>
              <a:rPr lang="en-US" sz="1600" dirty="0">
                <a:solidFill>
                  <a:srgbClr val="494949"/>
                </a:solidFill>
              </a:rPr>
              <a:t>Can choose to index documents via RequestOptions</a:t>
            </a:r>
          </a:p>
          <a:p>
            <a:pPr marL="914437" lvl="2" defTabSz="932311" fontAlgn="base">
              <a:lnSpc>
                <a:spcPct val="110000"/>
              </a:lnSpc>
              <a:spcBef>
                <a:spcPts val="0"/>
              </a:spcBef>
              <a:spcAft>
                <a:spcPct val="0"/>
              </a:spcAft>
            </a:pPr>
            <a:r>
              <a:rPr lang="en-US" sz="1600" dirty="0">
                <a:solidFill>
                  <a:srgbClr val="494949"/>
                </a:solidFill>
                <a:latin typeface="Segoe UI Light"/>
              </a:rPr>
              <a:t>IndexingDirective = IndexingDirective.Include</a:t>
            </a:r>
          </a:p>
          <a:p>
            <a:pPr marL="457218" lvl="1" defTabSz="932311" fontAlgn="base">
              <a:lnSpc>
                <a:spcPct val="110000"/>
              </a:lnSpc>
              <a:spcBef>
                <a:spcPts val="0"/>
              </a:spcBef>
              <a:spcAft>
                <a:spcPct val="0"/>
              </a:spcAft>
            </a:pPr>
            <a:r>
              <a:rPr lang="en-US" sz="1600" dirty="0">
                <a:solidFill>
                  <a:srgbClr val="494949"/>
                </a:solidFill>
              </a:rPr>
              <a:t>Can read non-indexed documents via selflink</a:t>
            </a:r>
          </a:p>
          <a:p>
            <a:pPr marL="457218" lvl="1" defTabSz="932311" fontAlgn="base">
              <a:lnSpc>
                <a:spcPct val="110000"/>
              </a:lnSpc>
              <a:spcBef>
                <a:spcPts val="0"/>
              </a:spcBef>
              <a:spcAft>
                <a:spcPct val="0"/>
              </a:spcAft>
            </a:pPr>
            <a:endParaRPr lang="en-US" sz="1667" dirty="0">
              <a:solidFill>
                <a:srgbClr val="494949"/>
              </a:solidFill>
            </a:endParaRPr>
          </a:p>
          <a:p>
            <a:pPr marL="457218" lvl="1" defTabSz="932311" fontAlgn="base">
              <a:lnSpc>
                <a:spcPct val="110000"/>
              </a:lnSpc>
              <a:spcBef>
                <a:spcPts val="0"/>
              </a:spcBef>
              <a:spcAft>
                <a:spcPct val="0"/>
              </a:spcAft>
            </a:pPr>
            <a:endParaRPr lang="en-US" sz="1667" dirty="0">
              <a:solidFill>
                <a:srgbClr val="494949"/>
              </a:solidFill>
            </a:endParaRPr>
          </a:p>
          <a:p>
            <a:pPr lvl="1" defTabSz="932311" fontAlgn="base">
              <a:lnSpc>
                <a:spcPct val="110000"/>
              </a:lnSpc>
              <a:spcBef>
                <a:spcPts val="0"/>
              </a:spcBef>
              <a:spcAft>
                <a:spcPct val="0"/>
              </a:spcAft>
            </a:pPr>
            <a:endParaRPr lang="en-US" sz="1667" dirty="0">
              <a:solidFill>
                <a:srgbClr val="494949"/>
              </a:solidFill>
            </a:endParaRPr>
          </a:p>
          <a:p>
            <a:pPr>
              <a:lnSpc>
                <a:spcPct val="110000"/>
              </a:lnSpc>
              <a:spcBef>
                <a:spcPts val="0"/>
              </a:spcBef>
            </a:pPr>
            <a:endParaRPr lang="en-US" dirty="0"/>
          </a:p>
        </p:txBody>
      </p:sp>
      <p:sp>
        <p:nvSpPr>
          <p:cNvPr id="13" name="TextBox 12"/>
          <p:cNvSpPr txBox="1"/>
          <p:nvPr/>
        </p:nvSpPr>
        <p:spPr>
          <a:xfrm>
            <a:off x="263249" y="1099744"/>
            <a:ext cx="6147599" cy="544724"/>
          </a:xfrm>
          <a:prstGeom prst="rect">
            <a:avLst/>
          </a:prstGeom>
          <a:noFill/>
        </p:spPr>
        <p:txBody>
          <a:bodyPr wrap="square" lIns="182855" tIns="146284" rIns="182855" bIns="146284" rtlCol="0">
            <a:spAutoFit/>
          </a:bodyPr>
          <a:lstStyle/>
          <a:p>
            <a:pPr defTabSz="914296">
              <a:lnSpc>
                <a:spcPct val="90000"/>
              </a:lnSpc>
            </a:pPr>
            <a:r>
              <a:rPr lang="en-US" dirty="0">
                <a:solidFill>
                  <a:schemeClr val="accent1"/>
                </a:solidFill>
                <a:latin typeface="Segoe UI Light"/>
              </a:rPr>
              <a:t>Set indexing mode</a:t>
            </a:r>
          </a:p>
        </p:txBody>
      </p:sp>
      <p:sp>
        <p:nvSpPr>
          <p:cNvPr id="14" name="TextBox 13"/>
          <p:cNvSpPr txBox="1"/>
          <p:nvPr/>
        </p:nvSpPr>
        <p:spPr>
          <a:xfrm>
            <a:off x="263249" y="3764032"/>
            <a:ext cx="6147599" cy="544724"/>
          </a:xfrm>
          <a:prstGeom prst="rect">
            <a:avLst/>
          </a:prstGeom>
          <a:noFill/>
        </p:spPr>
        <p:txBody>
          <a:bodyPr wrap="square" lIns="182855" tIns="146284" rIns="182855" bIns="146284" rtlCol="0">
            <a:spAutoFit/>
          </a:bodyPr>
          <a:lstStyle/>
          <a:p>
            <a:pPr defTabSz="914296">
              <a:lnSpc>
                <a:spcPct val="90000"/>
              </a:lnSpc>
            </a:pPr>
            <a:r>
              <a:rPr lang="en-US" dirty="0">
                <a:solidFill>
                  <a:schemeClr val="accent1"/>
                </a:solidFill>
                <a:latin typeface="Segoe UI Light"/>
              </a:rPr>
              <a:t>Set indexing policy</a:t>
            </a:r>
          </a:p>
        </p:txBody>
      </p:sp>
      <p:sp>
        <p:nvSpPr>
          <p:cNvPr id="2" name="TextBox 1"/>
          <p:cNvSpPr txBox="1"/>
          <p:nvPr/>
        </p:nvSpPr>
        <p:spPr>
          <a:xfrm>
            <a:off x="457178" y="5737607"/>
            <a:ext cx="362136" cy="615516"/>
          </a:xfrm>
          <a:prstGeom prst="rect">
            <a:avLst/>
          </a:prstGeom>
          <a:noFill/>
        </p:spPr>
        <p:txBody>
          <a:bodyPr wrap="none" lIns="179285" tIns="143428" rIns="179285" bIns="143428" rtlCol="0">
            <a:sp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sp>
        <p:nvSpPr>
          <p:cNvPr id="4" name="Text Placeholder 3"/>
          <p:cNvSpPr>
            <a:spLocks noGrp="1"/>
          </p:cNvSpPr>
          <p:nvPr>
            <p:ph type="body" sz="quarter" idx="10"/>
          </p:nvPr>
        </p:nvSpPr>
        <p:spPr>
          <a:xfrm>
            <a:off x="457178" y="1619542"/>
            <a:ext cx="6751518" cy="2087465"/>
          </a:xfrm>
          <a:solidFill>
            <a:srgbClr val="FFFFFF"/>
          </a:solidFill>
          <a:ln>
            <a:solidFill>
              <a:srgbClr val="0072C6"/>
            </a:solidFill>
          </a:ln>
        </p:spPr>
        <p:txBody>
          <a:bodyPr>
            <a:normAutofit/>
          </a:bodyPr>
          <a:lstStyle/>
          <a:p>
            <a:r>
              <a:rPr lang="en-US" sz="1200" dirty="0">
                <a:solidFill>
                  <a:srgbClr val="0072C6">
                    <a:lumMod val="40000"/>
                    <a:lumOff val="60000"/>
                  </a:srgbClr>
                </a:solidFill>
              </a:rPr>
              <a:t>var</a:t>
            </a:r>
            <a:r>
              <a:rPr lang="en-US" sz="1200" dirty="0">
                <a:solidFill>
                  <a:srgbClr val="FFFFFF"/>
                </a:solidFill>
              </a:rPr>
              <a:t> </a:t>
            </a:r>
            <a:r>
              <a:rPr lang="en-US" sz="1200" dirty="0">
                <a:solidFill>
                  <a:srgbClr val="494949"/>
                </a:solidFill>
              </a:rPr>
              <a:t>collection = </a:t>
            </a:r>
            <a:r>
              <a:rPr lang="en-US" sz="1200" dirty="0">
                <a:solidFill>
                  <a:srgbClr val="0072C6">
                    <a:lumMod val="40000"/>
                    <a:lumOff val="60000"/>
                  </a:srgbClr>
                </a:solidFill>
              </a:rPr>
              <a:t>new</a:t>
            </a:r>
            <a:r>
              <a:rPr lang="en-US" sz="1200" dirty="0">
                <a:solidFill>
                  <a:srgbClr val="FFFFFF"/>
                </a:solidFill>
              </a:rPr>
              <a:t> </a:t>
            </a:r>
            <a:r>
              <a:rPr lang="en-US" sz="1200" dirty="0">
                <a:solidFill>
                  <a:srgbClr val="FFC000"/>
                </a:solidFill>
              </a:rPr>
              <a:t>DocumentCollection</a:t>
            </a:r>
          </a:p>
          <a:p>
            <a:r>
              <a:rPr lang="en-US" sz="1200" dirty="0">
                <a:solidFill>
                  <a:srgbClr val="FFFFFF"/>
                </a:solidFill>
              </a:rPr>
              <a:t>            </a:t>
            </a:r>
            <a:r>
              <a:rPr lang="en-US" sz="1200" dirty="0">
                <a:solidFill>
                  <a:srgbClr val="494949"/>
                </a:solidFill>
              </a:rPr>
              <a:t>{</a:t>
            </a:r>
          </a:p>
          <a:p>
            <a:r>
              <a:rPr lang="en-US" sz="1200" dirty="0">
                <a:solidFill>
                  <a:srgbClr val="494949"/>
                </a:solidFill>
              </a:rPr>
              <a:t>                Id = “lazyCollection”</a:t>
            </a:r>
          </a:p>
          <a:p>
            <a:r>
              <a:rPr lang="en-US" sz="1200" dirty="0">
                <a:solidFill>
                  <a:srgbClr val="494949"/>
                </a:solidFill>
              </a:rPr>
              <a:t>            };</a:t>
            </a:r>
          </a:p>
          <a:p>
            <a:endParaRPr lang="en-US" sz="1200" dirty="0">
              <a:solidFill>
                <a:srgbClr val="494949"/>
              </a:solidFill>
            </a:endParaRPr>
          </a:p>
          <a:p>
            <a:r>
              <a:rPr lang="en-US" sz="1200" dirty="0">
                <a:solidFill>
                  <a:srgbClr val="494949"/>
                </a:solidFill>
              </a:rPr>
              <a:t>            collection.IndexingPolicy.IndexingMode = IndexingMode.Lazy;</a:t>
            </a:r>
          </a:p>
          <a:p>
            <a:r>
              <a:rPr lang="en-US" sz="1200" dirty="0">
                <a:solidFill>
                  <a:srgbClr val="494949"/>
                </a:solidFill>
              </a:rPr>
              <a:t>            collection = await client.CreateDocumentCollectionAsync(databaseLink, collection);</a:t>
            </a:r>
          </a:p>
        </p:txBody>
      </p:sp>
      <p:sp>
        <p:nvSpPr>
          <p:cNvPr id="3" name="Title 2"/>
          <p:cNvSpPr>
            <a:spLocks noGrp="1"/>
          </p:cNvSpPr>
          <p:nvPr>
            <p:ph type="title"/>
          </p:nvPr>
        </p:nvSpPr>
        <p:spPr/>
        <p:txBody>
          <a:bodyPr/>
          <a:lstStyle/>
          <a:p>
            <a:r>
              <a:rPr lang="en-US" dirty="0">
                <a:solidFill>
                  <a:srgbClr val="0070C0"/>
                </a:solidFill>
              </a:rPr>
              <a:t>Indexing – modes and policies</a:t>
            </a:r>
          </a:p>
        </p:txBody>
      </p:sp>
      <p:sp>
        <p:nvSpPr>
          <p:cNvPr id="15" name="Text Placeholder 3"/>
          <p:cNvSpPr txBox="1">
            <a:spLocks/>
          </p:cNvSpPr>
          <p:nvPr/>
        </p:nvSpPr>
        <p:spPr>
          <a:xfrm>
            <a:off x="457178" y="4265658"/>
            <a:ext cx="6751518" cy="2087465"/>
          </a:xfrm>
          <a:prstGeom prst="rect">
            <a:avLst/>
          </a:prstGeom>
          <a:solidFill>
            <a:srgbClr val="FFFFFF"/>
          </a:solidFill>
          <a:ln w="76200">
            <a:solidFill>
              <a:srgbClr val="0072C6"/>
            </a:solidFill>
          </a:ln>
        </p:spPr>
        <p:txBody>
          <a:bodyPr vert="horz" wrap="square" lIns="182880" tIns="146304" rIns="182880" bIns="146304" rtlCol="0">
            <a:normAutofit/>
          </a:bodyPr>
          <a:lstStyle>
            <a:lvl1pPr marL="0" marR="0" indent="0" algn="l" defTabSz="365760" rtl="0" eaLnBrk="1" fontAlgn="auto" latinLnBrk="0" hangingPunct="1">
              <a:lnSpc>
                <a:spcPct val="100000"/>
              </a:lnSpc>
              <a:spcBef>
                <a:spcPts val="0"/>
              </a:spcBef>
              <a:spcAft>
                <a:spcPts val="0"/>
              </a:spcAft>
              <a:buClr>
                <a:schemeClr val="tx1"/>
              </a:buClr>
              <a:buSzPct val="90000"/>
              <a:buFont typeface="Wingdings" pitchFamily="2" charset="2"/>
              <a:buNone/>
              <a:tabLst/>
              <a:defRPr sz="1800" kern="1200" spc="0" baseline="0">
                <a:solidFill>
                  <a:schemeClr val="tx1"/>
                </a:solidFill>
                <a:latin typeface="Consolas" panose="020B0609020204030204" pitchFamily="49" charset="0"/>
                <a:ea typeface="+mn-ea"/>
                <a:cs typeface="Consolas" panose="020B0609020204030204" pitchFamily="49" charset="0"/>
              </a:defRPr>
            </a:lvl1pPr>
            <a:lvl2pPr marL="36576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2pPr>
            <a:lvl3pPr marL="73152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3pPr>
            <a:lvl4pPr marL="109728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4pPr>
            <a:lvl5pPr marL="1463040" marR="0" indent="0" algn="l" defTabSz="365760" rtl="0" eaLnBrk="1" fontAlgn="auto" latinLnBrk="0" hangingPunct="1">
              <a:lnSpc>
                <a:spcPct val="100000"/>
              </a:lnSpc>
              <a:spcBef>
                <a:spcPts val="0"/>
              </a:spcBef>
              <a:spcAft>
                <a:spcPts val="0"/>
              </a:spcAft>
              <a:buClrTx/>
              <a:buSzPct val="90000"/>
              <a:buFont typeface="Arial" pitchFamily="34" charset="0"/>
              <a:buNone/>
              <a:tabLst/>
              <a:defRPr sz="1800" kern="1200" spc="0" baseline="0">
                <a:solidFill>
                  <a:schemeClr val="tx1"/>
                </a:soli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200" dirty="0">
                <a:solidFill>
                  <a:srgbClr val="0072C6">
                    <a:lumMod val="40000"/>
                    <a:lumOff val="60000"/>
                  </a:srgbClr>
                </a:solidFill>
              </a:rPr>
              <a:t>var</a:t>
            </a:r>
            <a:r>
              <a:rPr lang="en-US" sz="1200" dirty="0">
                <a:solidFill>
                  <a:srgbClr val="FFFFFF"/>
                </a:solidFill>
              </a:rPr>
              <a:t> </a:t>
            </a:r>
            <a:r>
              <a:rPr lang="en-US" sz="1200" dirty="0">
                <a:solidFill>
                  <a:srgbClr val="494949"/>
                </a:solidFill>
              </a:rPr>
              <a:t>collection = new </a:t>
            </a:r>
            <a:r>
              <a:rPr lang="en-US" sz="1200" dirty="0">
                <a:solidFill>
                  <a:srgbClr val="FFC000"/>
                </a:solidFill>
              </a:rPr>
              <a:t>DocumentCollection</a:t>
            </a:r>
          </a:p>
          <a:p>
            <a:r>
              <a:rPr lang="en-US" sz="1200" dirty="0">
                <a:solidFill>
                  <a:srgbClr val="FFFFFF"/>
                </a:solidFill>
              </a:rPr>
              <a:t>            </a:t>
            </a:r>
            <a:r>
              <a:rPr lang="en-US" sz="1200" dirty="0">
                <a:solidFill>
                  <a:srgbClr val="494949"/>
                </a:solidFill>
              </a:rPr>
              <a:t>{</a:t>
            </a:r>
          </a:p>
          <a:p>
            <a:r>
              <a:rPr lang="en-US" sz="1200" dirty="0">
                <a:solidFill>
                  <a:srgbClr val="494949"/>
                </a:solidFill>
              </a:rPr>
              <a:t>                Id =</a:t>
            </a:r>
            <a:r>
              <a:rPr lang="en-US" sz="1200" dirty="0">
                <a:solidFill>
                  <a:srgbClr val="FFFFFF"/>
                </a:solidFill>
              </a:rPr>
              <a:t> </a:t>
            </a:r>
            <a:r>
              <a:rPr lang="en-US" sz="1200" dirty="0">
                <a:solidFill>
                  <a:srgbClr val="FFC000"/>
                </a:solidFill>
              </a:rPr>
              <a:t>“manualCollection”</a:t>
            </a:r>
          </a:p>
          <a:p>
            <a:r>
              <a:rPr lang="en-US" sz="1200" dirty="0">
                <a:solidFill>
                  <a:srgbClr val="FFFFFF"/>
                </a:solidFill>
              </a:rPr>
              <a:t>          </a:t>
            </a:r>
            <a:r>
              <a:rPr lang="en-US" sz="1200" dirty="0">
                <a:solidFill>
                  <a:srgbClr val="494949"/>
                </a:solidFill>
              </a:rPr>
              <a:t>  };</a:t>
            </a:r>
          </a:p>
          <a:p>
            <a:r>
              <a:rPr lang="en-US" sz="1200" dirty="0">
                <a:solidFill>
                  <a:srgbClr val="FFFFFF"/>
                </a:solidFill>
              </a:rPr>
              <a:t>            </a:t>
            </a:r>
          </a:p>
          <a:p>
            <a:r>
              <a:rPr lang="en-US" sz="1200" dirty="0">
                <a:solidFill>
                  <a:srgbClr val="FFFFFF"/>
                </a:solidFill>
              </a:rPr>
              <a:t>            </a:t>
            </a:r>
            <a:r>
              <a:rPr lang="en-US" sz="1200" dirty="0">
                <a:solidFill>
                  <a:srgbClr val="494949"/>
                </a:solidFill>
              </a:rPr>
              <a:t>collection.IndexingPolicy.Automatic = false;</a:t>
            </a:r>
          </a:p>
          <a:p>
            <a:endParaRPr lang="en-US" sz="1200" dirty="0">
              <a:solidFill>
                <a:srgbClr val="494949"/>
              </a:solidFill>
            </a:endParaRPr>
          </a:p>
          <a:p>
            <a:r>
              <a:rPr lang="en-US" sz="1200" dirty="0">
                <a:solidFill>
                  <a:srgbClr val="494949"/>
                </a:solidFill>
              </a:rPr>
              <a:t>            collection = await client.CreateDocumentCollectionAsync(databaseLink, collection);</a:t>
            </a:r>
          </a:p>
        </p:txBody>
      </p:sp>
    </p:spTree>
    <p:extLst>
      <p:ext uri="{BB962C8B-B14F-4D97-AF65-F5344CB8AC3E}">
        <p14:creationId xmlns:p14="http://schemas.microsoft.com/office/powerpoint/2010/main" val="820085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269240" y="1099744"/>
            <a:ext cx="6147599" cy="544724"/>
          </a:xfrm>
          <a:prstGeom prst="rect">
            <a:avLst/>
          </a:prstGeom>
          <a:noFill/>
        </p:spPr>
        <p:txBody>
          <a:bodyPr wrap="square" lIns="182855" tIns="146284" rIns="182855" bIns="146284" rtlCol="0">
            <a:spAutoFit/>
          </a:bodyPr>
          <a:lstStyle/>
          <a:p>
            <a:pPr defTabSz="914296">
              <a:lnSpc>
                <a:spcPct val="90000"/>
              </a:lnSpc>
            </a:pPr>
            <a:r>
              <a:rPr lang="en-US" dirty="0">
                <a:solidFill>
                  <a:schemeClr val="accent1"/>
                </a:solidFill>
                <a:latin typeface="Segoe UI Light"/>
              </a:rPr>
              <a:t>Setting paths, types, and precision</a:t>
            </a:r>
          </a:p>
        </p:txBody>
      </p:sp>
      <p:sp>
        <p:nvSpPr>
          <p:cNvPr id="4" name="Text Placeholder 3"/>
          <p:cNvSpPr>
            <a:spLocks noGrp="1"/>
          </p:cNvSpPr>
          <p:nvPr>
            <p:ph type="body" sz="quarter" idx="10"/>
          </p:nvPr>
        </p:nvSpPr>
        <p:spPr>
          <a:xfrm>
            <a:off x="446692" y="1633711"/>
            <a:ext cx="8252807" cy="4659512"/>
          </a:xfrm>
          <a:solidFill>
            <a:srgbClr val="FFFFFF"/>
          </a:solidFill>
          <a:ln>
            <a:solidFill>
              <a:srgbClr val="0072C6"/>
            </a:solidFill>
          </a:ln>
        </p:spPr>
        <p:txBody>
          <a:bodyPr>
            <a:normAutofit/>
          </a:bodyPr>
          <a:lstStyle/>
          <a:p>
            <a:r>
              <a:rPr lang="en-US" sz="1200" dirty="0">
                <a:solidFill>
                  <a:srgbClr val="0072C6">
                    <a:lumMod val="40000"/>
                    <a:lumOff val="60000"/>
                  </a:srgbClr>
                </a:solidFill>
              </a:rPr>
              <a:t>var</a:t>
            </a:r>
            <a:r>
              <a:rPr lang="en-US" sz="1200" dirty="0">
                <a:solidFill>
                  <a:srgbClr val="FFFFFF"/>
                </a:solidFill>
              </a:rPr>
              <a:t> </a:t>
            </a:r>
            <a:r>
              <a:rPr lang="en-US" sz="1200" dirty="0">
                <a:solidFill>
                  <a:srgbClr val="494949"/>
                </a:solidFill>
              </a:rPr>
              <a:t>collection =</a:t>
            </a:r>
            <a:r>
              <a:rPr lang="en-US" sz="1200" dirty="0">
                <a:solidFill>
                  <a:srgbClr val="FFFFFF"/>
                </a:solidFill>
              </a:rPr>
              <a:t> </a:t>
            </a:r>
            <a:r>
              <a:rPr lang="en-US" sz="1200" dirty="0">
                <a:solidFill>
                  <a:srgbClr val="0072C6">
                    <a:lumMod val="40000"/>
                    <a:lumOff val="60000"/>
                  </a:srgbClr>
                </a:solidFill>
              </a:rPr>
              <a:t>new</a:t>
            </a:r>
            <a:r>
              <a:rPr lang="en-US" sz="1200" dirty="0">
                <a:solidFill>
                  <a:srgbClr val="FFFFFF"/>
                </a:solidFill>
              </a:rPr>
              <a:t> </a:t>
            </a:r>
            <a:r>
              <a:rPr lang="en-US" sz="1200" dirty="0">
                <a:solidFill>
                  <a:srgbClr val="FFC000"/>
                </a:solidFill>
              </a:rPr>
              <a:t>DocumentCollection</a:t>
            </a:r>
            <a:r>
              <a:rPr lang="en-US" sz="1200" dirty="0">
                <a:solidFill>
                  <a:srgbClr val="FFFFFF"/>
                </a:solidFill>
              </a:rPr>
              <a:t> </a:t>
            </a:r>
          </a:p>
          <a:p>
            <a:r>
              <a:rPr lang="en-US" sz="1200" dirty="0">
                <a:solidFill>
                  <a:srgbClr val="FFFFFF"/>
                </a:solidFill>
              </a:rPr>
              <a:t>           </a:t>
            </a:r>
            <a:r>
              <a:rPr lang="en-US" sz="1200" dirty="0">
                <a:solidFill>
                  <a:srgbClr val="494949"/>
                </a:solidFill>
              </a:rPr>
              <a:t> { </a:t>
            </a:r>
          </a:p>
          <a:p>
            <a:r>
              <a:rPr lang="en-US" sz="1200" dirty="0">
                <a:solidFill>
                  <a:srgbClr val="494949"/>
                </a:solidFill>
              </a:rPr>
              <a:t>                Id =  </a:t>
            </a:r>
            <a:r>
              <a:rPr lang="en-US" sz="1200" dirty="0">
                <a:solidFill>
                  <a:srgbClr val="FFC000"/>
                </a:solidFill>
              </a:rPr>
              <a:t>“Orders”</a:t>
            </a:r>
          </a:p>
          <a:p>
            <a:r>
              <a:rPr lang="en-US" sz="1200" dirty="0">
                <a:solidFill>
                  <a:srgbClr val="FFFFFF"/>
                </a:solidFill>
              </a:rPr>
              <a:t>            </a:t>
            </a:r>
            <a:r>
              <a:rPr lang="en-US" sz="1200" dirty="0">
                <a:solidFill>
                  <a:srgbClr val="494949"/>
                </a:solidFill>
              </a:rPr>
              <a:t>};</a:t>
            </a:r>
          </a:p>
          <a:p>
            <a:endParaRPr lang="en-US" sz="1200" dirty="0">
              <a:solidFill>
                <a:srgbClr val="494949"/>
              </a:solidFill>
            </a:endParaRPr>
          </a:p>
          <a:p>
            <a:r>
              <a:rPr lang="en-US" sz="1200" dirty="0">
                <a:solidFill>
                  <a:srgbClr val="494949"/>
                </a:solidFill>
              </a:rPr>
              <a:t>            collection.IndexingPolicy.IncludedPaths.Add(new IndexingPath</a:t>
            </a:r>
          </a:p>
          <a:p>
            <a:r>
              <a:rPr lang="en-US" sz="1200" dirty="0">
                <a:solidFill>
                  <a:srgbClr val="494949"/>
                </a:solidFill>
              </a:rPr>
              <a:t>            {</a:t>
            </a:r>
          </a:p>
          <a:p>
            <a:r>
              <a:rPr lang="en-US" sz="1200" dirty="0">
                <a:solidFill>
                  <a:srgbClr val="494949"/>
                </a:solidFill>
              </a:rPr>
              <a:t>                IndexType = IndexType.Hash,</a:t>
            </a:r>
            <a:br>
              <a:rPr lang="en-US" sz="1200" dirty="0">
                <a:solidFill>
                  <a:srgbClr val="494949"/>
                </a:solidFill>
              </a:rPr>
            </a:br>
            <a:r>
              <a:rPr lang="en-US" sz="1200" dirty="0">
                <a:solidFill>
                  <a:srgbClr val="494949"/>
                </a:solidFill>
              </a:rPr>
              <a:t>                Precision = -1</a:t>
            </a:r>
          </a:p>
          <a:p>
            <a:r>
              <a:rPr lang="en-US" sz="1200" dirty="0">
                <a:solidFill>
                  <a:srgbClr val="494949"/>
                </a:solidFill>
              </a:rPr>
              <a:t>                Path =</a:t>
            </a:r>
            <a:r>
              <a:rPr lang="en-US" sz="1200" dirty="0">
                <a:solidFill>
                  <a:srgbClr val="FFFFFF"/>
                </a:solidFill>
              </a:rPr>
              <a:t> </a:t>
            </a:r>
            <a:r>
              <a:rPr lang="en-US" sz="1200" dirty="0">
                <a:solidFill>
                  <a:srgbClr val="FFC000"/>
                </a:solidFill>
              </a:rPr>
              <a:t>"/"</a:t>
            </a:r>
            <a:r>
              <a:rPr lang="en-US" sz="1200" dirty="0">
                <a:solidFill>
                  <a:srgbClr val="494949"/>
                </a:solidFill>
              </a:rPr>
              <a:t>,</a:t>
            </a:r>
          </a:p>
          <a:p>
            <a:r>
              <a:rPr lang="en-US" sz="1200" dirty="0">
                <a:solidFill>
                  <a:srgbClr val="FFFFFF"/>
                </a:solidFill>
              </a:rPr>
              <a:t>           </a:t>
            </a:r>
            <a:r>
              <a:rPr lang="en-US" sz="1200" dirty="0">
                <a:solidFill>
                  <a:srgbClr val="494949"/>
                </a:solidFill>
              </a:rPr>
              <a:t> });</a:t>
            </a:r>
          </a:p>
          <a:p>
            <a:endParaRPr lang="en-US" sz="1200" dirty="0">
              <a:solidFill>
                <a:srgbClr val="FFFFFF"/>
              </a:solidFill>
            </a:endParaRPr>
          </a:p>
          <a:p>
            <a:r>
              <a:rPr lang="en-US" sz="1200" dirty="0">
                <a:solidFill>
                  <a:srgbClr val="FFFFFF"/>
                </a:solidFill>
              </a:rPr>
              <a:t>            </a:t>
            </a:r>
            <a:r>
              <a:rPr lang="en-US" sz="1200" dirty="0">
                <a:solidFill>
                  <a:srgbClr val="494949"/>
                </a:solidFill>
              </a:rPr>
              <a:t>collection.IndexingPolicy.IncludedPaths.Add(new IndexingPath</a:t>
            </a:r>
          </a:p>
          <a:p>
            <a:r>
              <a:rPr lang="en-US" sz="1200" dirty="0">
                <a:solidFill>
                  <a:srgbClr val="494949"/>
                </a:solidFill>
              </a:rPr>
              <a:t>            {</a:t>
            </a:r>
          </a:p>
          <a:p>
            <a:r>
              <a:rPr lang="en-US" sz="1200" dirty="0">
                <a:solidFill>
                  <a:srgbClr val="494949"/>
                </a:solidFill>
              </a:rPr>
              <a:t>                IndexType = IndexType.Range,</a:t>
            </a:r>
          </a:p>
          <a:p>
            <a:r>
              <a:rPr lang="en-US" sz="1200" dirty="0">
                <a:solidFill>
                  <a:srgbClr val="494949"/>
                </a:solidFill>
              </a:rPr>
              <a:t>                Path = </a:t>
            </a:r>
            <a:r>
              <a:rPr lang="en-US" sz="1200" dirty="0">
                <a:solidFill>
                  <a:srgbClr val="FFC000"/>
                </a:solidFill>
              </a:rPr>
              <a:t>@"/""shippedTimestamp""/?"</a:t>
            </a:r>
            <a:r>
              <a:rPr lang="en-US" sz="1200" dirty="0">
                <a:solidFill>
                  <a:srgbClr val="494949"/>
                </a:solidFill>
              </a:rPr>
              <a:t>,</a:t>
            </a:r>
          </a:p>
          <a:p>
            <a:r>
              <a:rPr lang="en-US" sz="1200" dirty="0">
                <a:solidFill>
                  <a:srgbClr val="FFFFFF"/>
                </a:solidFill>
              </a:rPr>
              <a:t>                </a:t>
            </a:r>
            <a:r>
              <a:rPr lang="en-US" sz="1200" dirty="0">
                <a:solidFill>
                  <a:srgbClr val="494949"/>
                </a:solidFill>
              </a:rPr>
              <a:t>NumericPrecision = 7</a:t>
            </a:r>
          </a:p>
          <a:p>
            <a:r>
              <a:rPr lang="en-US" sz="1200" dirty="0">
                <a:solidFill>
                  <a:srgbClr val="494949"/>
                </a:solidFill>
              </a:rPr>
              <a:t>            });</a:t>
            </a:r>
          </a:p>
          <a:p>
            <a:endParaRPr lang="en-US" sz="1200" dirty="0">
              <a:solidFill>
                <a:srgbClr val="494949"/>
              </a:solidFill>
            </a:endParaRPr>
          </a:p>
          <a:p>
            <a:r>
              <a:rPr lang="en-US" sz="1200" dirty="0">
                <a:solidFill>
                  <a:srgbClr val="494949"/>
                </a:solidFill>
              </a:rPr>
              <a:t>            collection.IndexingPolicy.ExcludedPaths.Add(</a:t>
            </a:r>
            <a:r>
              <a:rPr lang="en-US" sz="1200" dirty="0">
                <a:solidFill>
                  <a:srgbClr val="FFC000"/>
                </a:solidFill>
              </a:rPr>
              <a:t>"/\"metaData\"/*"</a:t>
            </a:r>
            <a:r>
              <a:rPr lang="en-US" sz="1200" dirty="0">
                <a:solidFill>
                  <a:srgbClr val="494949"/>
                </a:solidFill>
              </a:rPr>
              <a:t>);</a:t>
            </a:r>
          </a:p>
          <a:p>
            <a:r>
              <a:rPr lang="en-US" sz="1200" dirty="0">
                <a:solidFill>
                  <a:srgbClr val="494949"/>
                </a:solidFill>
              </a:rPr>
              <a:t>                        </a:t>
            </a:r>
          </a:p>
          <a:p>
            <a:r>
              <a:rPr lang="en-US" sz="1200" dirty="0">
                <a:solidFill>
                  <a:srgbClr val="494949"/>
                </a:solidFill>
              </a:rPr>
              <a:t>            collection = await client.CreateDocumentCollectionAsync(databaseLink, collection);</a:t>
            </a:r>
          </a:p>
        </p:txBody>
      </p:sp>
      <p:sp>
        <p:nvSpPr>
          <p:cNvPr id="5" name="Text Placeholder 4"/>
          <p:cNvSpPr>
            <a:spLocks noGrp="1"/>
          </p:cNvSpPr>
          <p:nvPr>
            <p:ph type="body" sz="quarter" idx="11"/>
          </p:nvPr>
        </p:nvSpPr>
        <p:spPr>
          <a:xfrm>
            <a:off x="8759887" y="1350547"/>
            <a:ext cx="3135779" cy="4942676"/>
          </a:xfrm>
        </p:spPr>
        <p:txBody>
          <a:bodyPr>
            <a:normAutofit fontScale="85000" lnSpcReduction="20000"/>
          </a:bodyPr>
          <a:lstStyle/>
          <a:p>
            <a:pPr defTabSz="932311" fontAlgn="base">
              <a:spcBef>
                <a:spcPts val="600"/>
              </a:spcBef>
              <a:spcAft>
                <a:spcPct val="0"/>
              </a:spcAft>
            </a:pPr>
            <a:r>
              <a:rPr lang="en-US" sz="2100" dirty="0">
                <a:solidFill>
                  <a:schemeClr val="accent1"/>
                </a:solidFill>
              </a:rPr>
              <a:t>Index paths</a:t>
            </a:r>
          </a:p>
          <a:p>
            <a:pPr defTabSz="932311" fontAlgn="base">
              <a:spcBef>
                <a:spcPts val="600"/>
              </a:spcBef>
              <a:spcAft>
                <a:spcPct val="0"/>
              </a:spcAft>
            </a:pPr>
            <a:r>
              <a:rPr lang="en-US" sz="1667" dirty="0">
                <a:solidFill>
                  <a:schemeClr val="tx1"/>
                </a:solidFill>
              </a:rPr>
              <a:t>Included</a:t>
            </a:r>
          </a:p>
          <a:p>
            <a:pPr defTabSz="932311" fontAlgn="base">
              <a:spcBef>
                <a:spcPts val="600"/>
              </a:spcBef>
              <a:spcAft>
                <a:spcPct val="0"/>
              </a:spcAft>
            </a:pPr>
            <a:r>
              <a:rPr lang="en-US" sz="1667" dirty="0">
                <a:solidFill>
                  <a:schemeClr val="tx1"/>
                </a:solidFill>
              </a:rPr>
              <a:t>Excluded</a:t>
            </a:r>
          </a:p>
          <a:p>
            <a:pPr defTabSz="932311" fontAlgn="base">
              <a:spcBef>
                <a:spcPts val="600"/>
              </a:spcBef>
              <a:spcAft>
                <a:spcPct val="0"/>
              </a:spcAft>
            </a:pPr>
            <a:endParaRPr lang="en-US" sz="1667" dirty="0">
              <a:solidFill>
                <a:schemeClr val="accent1"/>
              </a:solidFill>
            </a:endParaRPr>
          </a:p>
          <a:p>
            <a:pPr defTabSz="932311" fontAlgn="base">
              <a:spcBef>
                <a:spcPts val="600"/>
              </a:spcBef>
              <a:spcAft>
                <a:spcPct val="0"/>
              </a:spcAft>
            </a:pPr>
            <a:r>
              <a:rPr lang="en-US" sz="2100" dirty="0">
                <a:solidFill>
                  <a:schemeClr val="accent1"/>
                </a:solidFill>
              </a:rPr>
              <a:t>Index types</a:t>
            </a:r>
          </a:p>
          <a:p>
            <a:pPr defTabSz="932311" fontAlgn="base">
              <a:spcBef>
                <a:spcPts val="600"/>
              </a:spcBef>
              <a:spcAft>
                <a:spcPct val="0"/>
              </a:spcAft>
            </a:pPr>
            <a:r>
              <a:rPr lang="en-US" sz="1667" dirty="0">
                <a:solidFill>
                  <a:schemeClr val="tx1"/>
                </a:solidFill>
              </a:rPr>
              <a:t>Hash</a:t>
            </a:r>
          </a:p>
          <a:p>
            <a:pPr lvl="1" defTabSz="932311" fontAlgn="base">
              <a:spcAft>
                <a:spcPct val="0"/>
              </a:spcAft>
            </a:pPr>
            <a:r>
              <a:rPr lang="en-US" sz="1667" dirty="0"/>
              <a:t>Supported for strings and numbers</a:t>
            </a:r>
          </a:p>
          <a:p>
            <a:pPr lvl="1" defTabSz="932311" fontAlgn="base">
              <a:spcAft>
                <a:spcPct val="0"/>
              </a:spcAft>
            </a:pPr>
            <a:r>
              <a:rPr lang="en-US" sz="1667" dirty="0"/>
              <a:t>Optimized for equality matches</a:t>
            </a:r>
            <a:br>
              <a:rPr lang="en-US" sz="1667" dirty="0">
                <a:solidFill>
                  <a:schemeClr val="accent1"/>
                </a:solidFill>
              </a:rPr>
            </a:br>
            <a:endParaRPr lang="en-US" sz="1667" dirty="0">
              <a:solidFill>
                <a:schemeClr val="accent1"/>
              </a:solidFill>
            </a:endParaRPr>
          </a:p>
          <a:p>
            <a:pPr defTabSz="932311" fontAlgn="base">
              <a:spcBef>
                <a:spcPts val="600"/>
              </a:spcBef>
              <a:spcAft>
                <a:spcPct val="0"/>
              </a:spcAft>
            </a:pPr>
            <a:r>
              <a:rPr lang="en-US" sz="2100" dirty="0">
                <a:solidFill>
                  <a:schemeClr val="accent1"/>
                </a:solidFill>
              </a:rPr>
              <a:t>Range</a:t>
            </a:r>
          </a:p>
          <a:p>
            <a:pPr lvl="1" defTabSz="932311" fontAlgn="base">
              <a:spcAft>
                <a:spcPct val="0"/>
              </a:spcAft>
            </a:pPr>
            <a:r>
              <a:rPr lang="en-US" sz="1667" dirty="0"/>
              <a:t>Supported for numbers</a:t>
            </a:r>
          </a:p>
          <a:p>
            <a:pPr lvl="1" defTabSz="932311" fontAlgn="base">
              <a:spcAft>
                <a:spcPct val="0"/>
              </a:spcAft>
            </a:pPr>
            <a:r>
              <a:rPr lang="en-US" sz="1667" dirty="0"/>
              <a:t>Optimized for comparison queries</a:t>
            </a:r>
            <a:br>
              <a:rPr lang="en-US" sz="1667" dirty="0"/>
            </a:br>
            <a:endParaRPr lang="en-US" sz="1667" dirty="0"/>
          </a:p>
          <a:p>
            <a:pPr defTabSz="932311" fontAlgn="base">
              <a:spcBef>
                <a:spcPts val="600"/>
              </a:spcBef>
              <a:spcAft>
                <a:spcPct val="0"/>
              </a:spcAft>
            </a:pPr>
            <a:r>
              <a:rPr lang="en-US" sz="2100" dirty="0">
                <a:solidFill>
                  <a:schemeClr val="accent1"/>
                </a:solidFill>
              </a:rPr>
              <a:t>Index precision</a:t>
            </a:r>
          </a:p>
          <a:p>
            <a:pPr defTabSz="932311" fontAlgn="base">
              <a:spcBef>
                <a:spcPts val="600"/>
              </a:spcBef>
              <a:spcAft>
                <a:spcPct val="0"/>
              </a:spcAft>
            </a:pPr>
            <a:r>
              <a:rPr lang="en-US" sz="1667" dirty="0">
                <a:solidFill>
                  <a:schemeClr val="tx1"/>
                </a:solidFill>
              </a:rPr>
              <a:t>String precision</a:t>
            </a:r>
          </a:p>
          <a:p>
            <a:pPr lvl="1" defTabSz="932311" fontAlgn="base">
              <a:spcAft>
                <a:spcPct val="0"/>
              </a:spcAft>
            </a:pPr>
            <a:r>
              <a:rPr lang="en-US" sz="1667" dirty="0"/>
              <a:t>Default is 3</a:t>
            </a:r>
            <a:br>
              <a:rPr lang="en-US" sz="1667" dirty="0">
                <a:solidFill>
                  <a:schemeClr val="accent1"/>
                </a:solidFill>
              </a:rPr>
            </a:br>
            <a:endParaRPr lang="en-US" sz="1667" dirty="0">
              <a:solidFill>
                <a:schemeClr val="accent1"/>
              </a:solidFill>
            </a:endParaRPr>
          </a:p>
          <a:p>
            <a:pPr defTabSz="932311" fontAlgn="base">
              <a:spcBef>
                <a:spcPts val="600"/>
              </a:spcBef>
              <a:spcAft>
                <a:spcPct val="0"/>
              </a:spcAft>
            </a:pPr>
            <a:r>
              <a:rPr lang="en-US" sz="2100" dirty="0">
                <a:solidFill>
                  <a:schemeClr val="accent1"/>
                </a:solidFill>
              </a:rPr>
              <a:t>Numeric precision</a:t>
            </a:r>
          </a:p>
          <a:p>
            <a:pPr lvl="1" defTabSz="932311" fontAlgn="base">
              <a:spcAft>
                <a:spcPct val="0"/>
              </a:spcAft>
            </a:pPr>
            <a:r>
              <a:rPr lang="en-US" sz="1667" dirty="0"/>
              <a:t>Default is 3</a:t>
            </a:r>
          </a:p>
          <a:p>
            <a:pPr lvl="1" defTabSz="932311" fontAlgn="base">
              <a:spcAft>
                <a:spcPct val="0"/>
              </a:spcAft>
            </a:pPr>
            <a:r>
              <a:rPr lang="en-US" sz="1667" dirty="0"/>
              <a:t>Increase for larger number fields (epoch timestamps)</a:t>
            </a:r>
            <a:endParaRPr lang="en-US" sz="1667" dirty="0">
              <a:solidFill>
                <a:schemeClr val="accent1"/>
              </a:solidFill>
            </a:endParaRPr>
          </a:p>
        </p:txBody>
      </p:sp>
      <p:sp>
        <p:nvSpPr>
          <p:cNvPr id="3" name="Title 2"/>
          <p:cNvSpPr>
            <a:spLocks noGrp="1"/>
          </p:cNvSpPr>
          <p:nvPr>
            <p:ph type="title"/>
          </p:nvPr>
        </p:nvSpPr>
        <p:spPr/>
        <p:txBody>
          <a:bodyPr/>
          <a:lstStyle/>
          <a:p>
            <a:r>
              <a:rPr lang="en-US" dirty="0">
                <a:solidFill>
                  <a:srgbClr val="0070C0"/>
                </a:solidFill>
              </a:rPr>
              <a:t>Indexing – paths and types</a:t>
            </a:r>
          </a:p>
        </p:txBody>
      </p:sp>
    </p:spTree>
    <p:extLst>
      <p:ext uri="{BB962C8B-B14F-4D97-AF65-F5344CB8AC3E}">
        <p14:creationId xmlns:p14="http://schemas.microsoft.com/office/powerpoint/2010/main" val="1330253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027348" y="3183085"/>
            <a:ext cx="6179779" cy="4123422"/>
          </a:xfrm>
          <a:prstGeom prst="rect">
            <a:avLst/>
          </a:prstGeom>
        </p:spPr>
      </p:pic>
      <p:sp>
        <p:nvSpPr>
          <p:cNvPr id="3" name="Title 2"/>
          <p:cNvSpPr>
            <a:spLocks noGrp="1"/>
          </p:cNvSpPr>
          <p:nvPr>
            <p:ph type="title"/>
          </p:nvPr>
        </p:nvSpPr>
        <p:spPr/>
        <p:txBody>
          <a:bodyPr/>
          <a:lstStyle/>
          <a:p>
            <a:r>
              <a:rPr lang="en-US" dirty="0">
                <a:solidFill>
                  <a:srgbClr val="0072C6"/>
                </a:solidFill>
              </a:rPr>
              <a:t>Security model</a:t>
            </a:r>
          </a:p>
        </p:txBody>
      </p:sp>
      <p:sp>
        <p:nvSpPr>
          <p:cNvPr id="2" name="Content Placeholder 1"/>
          <p:cNvSpPr>
            <a:spLocks noGrp="1"/>
          </p:cNvSpPr>
          <p:nvPr>
            <p:ph idx="4294967295"/>
          </p:nvPr>
        </p:nvSpPr>
        <p:spPr>
          <a:xfrm>
            <a:off x="269240" y="1769529"/>
            <a:ext cx="11379200" cy="3567113"/>
          </a:xfrm>
        </p:spPr>
        <p:txBody>
          <a:bodyPr/>
          <a:lstStyle/>
          <a:p>
            <a:pPr marL="182880" indent="0">
              <a:spcBef>
                <a:spcPts val="300"/>
              </a:spcBef>
              <a:spcAft>
                <a:spcPts val="600"/>
              </a:spcAft>
              <a:buNone/>
            </a:pPr>
            <a:r>
              <a:rPr lang="en-US" sz="2400" dirty="0">
                <a:latin typeface="+mn-lt"/>
              </a:rPr>
              <a:t>Azure Document DB is designed to be secure with:</a:t>
            </a:r>
          </a:p>
          <a:p>
            <a:pPr marL="525780" indent="-342900">
              <a:spcBef>
                <a:spcPts val="300"/>
              </a:spcBef>
              <a:spcAft>
                <a:spcPts val="600"/>
              </a:spcAft>
            </a:pPr>
            <a:r>
              <a:rPr lang="en-US" sz="2400" dirty="0">
                <a:latin typeface="+mn-lt"/>
              </a:rPr>
              <a:t>Master key</a:t>
            </a:r>
          </a:p>
          <a:p>
            <a:pPr marL="525780" indent="-342900">
              <a:spcBef>
                <a:spcPts val="300"/>
              </a:spcBef>
              <a:spcAft>
                <a:spcPts val="600"/>
              </a:spcAft>
            </a:pPr>
            <a:r>
              <a:rPr lang="en-US" sz="2400" dirty="0">
                <a:latin typeface="+mn-lt"/>
              </a:rPr>
              <a:t>Access control on resources</a:t>
            </a:r>
          </a:p>
          <a:p>
            <a:pPr marL="525780" indent="-342900">
              <a:spcBef>
                <a:spcPts val="300"/>
              </a:spcBef>
              <a:spcAft>
                <a:spcPts val="600"/>
              </a:spcAft>
            </a:pPr>
            <a:r>
              <a:rPr lang="en-US" sz="2400" dirty="0">
                <a:latin typeface="+mn-lt"/>
              </a:rPr>
              <a:t>User operations</a:t>
            </a:r>
          </a:p>
          <a:p>
            <a:pPr marL="525780" indent="-342900">
              <a:spcBef>
                <a:spcPts val="300"/>
              </a:spcBef>
              <a:spcAft>
                <a:spcPts val="600"/>
              </a:spcAft>
            </a:pPr>
            <a:r>
              <a:rPr lang="en-US" sz="2400" dirty="0">
                <a:latin typeface="+mn-lt"/>
              </a:rPr>
              <a:t>Permission operations</a:t>
            </a:r>
          </a:p>
          <a:p>
            <a:pPr marL="525780" indent="-342900">
              <a:spcBef>
                <a:spcPts val="300"/>
              </a:spcBef>
              <a:spcAft>
                <a:spcPts val="600"/>
              </a:spcAft>
            </a:pPr>
            <a:r>
              <a:rPr lang="en-US" sz="2400" dirty="0">
                <a:latin typeface="+mn-lt"/>
              </a:rPr>
              <a:t>Code execution</a:t>
            </a:r>
          </a:p>
        </p:txBody>
      </p:sp>
    </p:spTree>
    <p:extLst>
      <p:ext uri="{BB962C8B-B14F-4D97-AF65-F5344CB8AC3E}">
        <p14:creationId xmlns:p14="http://schemas.microsoft.com/office/powerpoint/2010/main" val="4061290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chemeClr val="tx1"/>
                </a:solidFill>
              </a:rPr>
              <a:t>Agenda</a:t>
            </a:r>
          </a:p>
        </p:txBody>
      </p:sp>
      <p:sp>
        <p:nvSpPr>
          <p:cNvPr id="5" name="Text Placeholder 4"/>
          <p:cNvSpPr>
            <a:spLocks noGrp="1"/>
          </p:cNvSpPr>
          <p:nvPr>
            <p:ph type="body" sz="quarter" idx="13"/>
          </p:nvPr>
        </p:nvSpPr>
        <p:spPr>
          <a:xfrm>
            <a:off x="269241" y="1335676"/>
            <a:ext cx="8964248" cy="6190174"/>
          </a:xfrm>
        </p:spPr>
        <p:txBody>
          <a:bodyPr/>
          <a:lstStyle/>
          <a:p>
            <a:pPr>
              <a:tabLst>
                <a:tab pos="8686800" algn="r"/>
              </a:tabLst>
            </a:pPr>
            <a:r>
              <a:rPr lang="en-US" sz="2800" dirty="0">
                <a:solidFill>
                  <a:schemeClr val="tx1"/>
                </a:solidFill>
              </a:rPr>
              <a:t>Overview</a:t>
            </a:r>
          </a:p>
          <a:p>
            <a:pPr lvl="1">
              <a:tabLst>
                <a:tab pos="8686800" algn="r"/>
              </a:tabLst>
            </a:pPr>
            <a:r>
              <a:rPr lang="en-US" sz="2800" dirty="0">
                <a:solidFill>
                  <a:schemeClr val="tx1"/>
                </a:solidFill>
              </a:rPr>
              <a:t>NoSQL and </a:t>
            </a:r>
            <a:r>
              <a:rPr lang="en-US" sz="2800" dirty="0" err="1">
                <a:solidFill>
                  <a:schemeClr val="tx1"/>
                </a:solidFill>
              </a:rPr>
              <a:t>DocumentDB</a:t>
            </a:r>
            <a:endParaRPr lang="en-US" sz="2800" dirty="0">
              <a:solidFill>
                <a:schemeClr val="tx1"/>
              </a:solidFill>
            </a:endParaRPr>
          </a:p>
          <a:p>
            <a:pPr>
              <a:tabLst>
                <a:tab pos="8686800" algn="r"/>
              </a:tabLst>
            </a:pPr>
            <a:r>
              <a:rPr lang="en-US" sz="2800" dirty="0">
                <a:solidFill>
                  <a:schemeClr val="tx1"/>
                </a:solidFill>
              </a:rPr>
              <a:t>Value Proposition</a:t>
            </a:r>
          </a:p>
          <a:p>
            <a:pPr>
              <a:tabLst>
                <a:tab pos="8686800" algn="r"/>
              </a:tabLst>
            </a:pPr>
            <a:r>
              <a:rPr lang="en-US" sz="2800" dirty="0">
                <a:solidFill>
                  <a:schemeClr val="tx1"/>
                </a:solidFill>
              </a:rPr>
              <a:t>Azure </a:t>
            </a:r>
            <a:r>
              <a:rPr lang="en-US" sz="2800" dirty="0" err="1">
                <a:solidFill>
                  <a:schemeClr val="tx1"/>
                </a:solidFill>
              </a:rPr>
              <a:t>DocumentDB</a:t>
            </a:r>
            <a:r>
              <a:rPr lang="en-US" sz="2800" dirty="0">
                <a:solidFill>
                  <a:schemeClr val="tx1"/>
                </a:solidFill>
              </a:rPr>
              <a:t> Basics</a:t>
            </a:r>
          </a:p>
          <a:p>
            <a:pPr>
              <a:tabLst>
                <a:tab pos="8686800" algn="r"/>
              </a:tabLst>
            </a:pPr>
            <a:r>
              <a:rPr lang="en-US" sz="2800" dirty="0">
                <a:solidFill>
                  <a:schemeClr val="tx1"/>
                </a:solidFill>
              </a:rPr>
              <a:t>Demo: Account Creation</a:t>
            </a:r>
          </a:p>
          <a:p>
            <a:pPr>
              <a:tabLst>
                <a:tab pos="8686800" algn="r"/>
              </a:tabLst>
            </a:pPr>
            <a:r>
              <a:rPr lang="en-US" sz="2800" dirty="0">
                <a:solidFill>
                  <a:schemeClr val="tx1"/>
                </a:solidFill>
              </a:rPr>
              <a:t>Queries, transactions, indexing, Security</a:t>
            </a:r>
          </a:p>
          <a:p>
            <a:pPr>
              <a:tabLst>
                <a:tab pos="8686800" algn="r"/>
              </a:tabLst>
            </a:pPr>
            <a:r>
              <a:rPr lang="en-US" sz="2800" dirty="0">
                <a:solidFill>
                  <a:schemeClr val="accent5"/>
                </a:solidFill>
              </a:rPr>
              <a:t>Management</a:t>
            </a:r>
          </a:p>
          <a:p>
            <a:pPr>
              <a:tabLst>
                <a:tab pos="8686800" algn="r"/>
              </a:tabLst>
            </a:pPr>
            <a:r>
              <a:rPr lang="en-US" sz="2800" dirty="0">
                <a:solidFill>
                  <a:schemeClr val="tx1"/>
                </a:solidFill>
              </a:rPr>
              <a:t>Tools</a:t>
            </a:r>
          </a:p>
          <a:p>
            <a:pPr>
              <a:tabLst>
                <a:tab pos="8686800" algn="r"/>
              </a:tabLst>
            </a:pPr>
            <a:r>
              <a:rPr lang="en-US" sz="2800" dirty="0">
                <a:solidFill>
                  <a:schemeClr val="tx1"/>
                </a:solidFill>
              </a:rPr>
              <a:t>Summary</a:t>
            </a:r>
          </a:p>
          <a:p>
            <a:pPr marL="0" indent="0">
              <a:buNone/>
              <a:tabLst>
                <a:tab pos="8686800" algn="r"/>
              </a:tabLst>
            </a:pPr>
            <a:endParaRPr lang="en-US" sz="1800" u="sng" dirty="0"/>
          </a:p>
        </p:txBody>
      </p:sp>
    </p:spTree>
    <p:extLst>
      <p:ext uri="{BB962C8B-B14F-4D97-AF65-F5344CB8AC3E}">
        <p14:creationId xmlns:p14="http://schemas.microsoft.com/office/powerpoint/2010/main" val="39366796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Monitor an account</a:t>
            </a:r>
          </a:p>
        </p:txBody>
      </p:sp>
      <p:sp>
        <p:nvSpPr>
          <p:cNvPr id="4" name="Content Placeholder 1"/>
          <p:cNvSpPr txBox="1">
            <a:spLocks/>
          </p:cNvSpPr>
          <p:nvPr/>
        </p:nvSpPr>
        <p:spPr>
          <a:xfrm>
            <a:off x="424249" y="1451221"/>
            <a:ext cx="11378958" cy="356734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800" dirty="0"/>
              <a:t>How to:</a:t>
            </a:r>
          </a:p>
          <a:p>
            <a:pPr marL="182880" indent="0">
              <a:buNone/>
            </a:pPr>
            <a:r>
              <a:rPr lang="en-US" sz="2400" dirty="0"/>
              <a:t>View performance metrics for a DocumentDB account</a:t>
            </a:r>
          </a:p>
          <a:p>
            <a:pPr marL="182880" indent="0">
              <a:buNone/>
            </a:pPr>
            <a:r>
              <a:rPr lang="en-US" sz="2400" dirty="0"/>
              <a:t>Customize performance metric views for a DocumentDB account</a:t>
            </a:r>
          </a:p>
          <a:p>
            <a:pPr marL="182880" indent="0">
              <a:buNone/>
            </a:pPr>
            <a:r>
              <a:rPr lang="en-US" sz="2400" dirty="0"/>
              <a:t>Create side-by-side performance metric charts</a:t>
            </a:r>
          </a:p>
          <a:p>
            <a:pPr marL="182880" indent="0">
              <a:buNone/>
            </a:pPr>
            <a:r>
              <a:rPr lang="en-US" sz="2400" dirty="0"/>
              <a:t>View usage metrics for a DocumentDB account</a:t>
            </a:r>
          </a:p>
          <a:p>
            <a:pPr marL="182880" indent="0">
              <a:buNone/>
            </a:pPr>
            <a:r>
              <a:rPr lang="en-US" sz="2400" dirty="0"/>
              <a:t>Set up performance metric alerts for a DocumentDB account</a:t>
            </a:r>
          </a:p>
          <a:p>
            <a:endParaRPr lang="en-US" sz="2400" dirty="0"/>
          </a:p>
        </p:txBody>
      </p:sp>
      <p:pic>
        <p:nvPicPr>
          <p:cNvPr id="7" name="Picture 6"/>
          <p:cNvPicPr>
            <a:picLocks noChangeAspect="1"/>
          </p:cNvPicPr>
          <p:nvPr/>
        </p:nvPicPr>
        <p:blipFill>
          <a:blip r:embed="rId3"/>
          <a:stretch>
            <a:fillRect/>
          </a:stretch>
        </p:blipFill>
        <p:spPr>
          <a:xfrm>
            <a:off x="8964632" y="3432328"/>
            <a:ext cx="3425672" cy="3425672"/>
          </a:xfrm>
          <a:prstGeom prst="rect">
            <a:avLst/>
          </a:prstGeom>
        </p:spPr>
      </p:pic>
    </p:spTree>
    <p:extLst>
      <p:ext uri="{BB962C8B-B14F-4D97-AF65-F5344CB8AC3E}">
        <p14:creationId xmlns:p14="http://schemas.microsoft.com/office/powerpoint/2010/main" val="2803653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noAutofit/>
          </a:bodyPr>
          <a:lstStyle/>
          <a:p>
            <a:pPr>
              <a:lnSpc>
                <a:spcPct val="100000"/>
              </a:lnSpc>
            </a:pPr>
            <a:r>
              <a:rPr lang="en-US" sz="2000" dirty="0">
                <a:solidFill>
                  <a:srgbClr val="494949"/>
                </a:solidFill>
              </a:rPr>
              <a:t>In the Azure Portal, click </a:t>
            </a:r>
            <a:r>
              <a:rPr lang="en-US" sz="2000" b="1" dirty="0">
                <a:solidFill>
                  <a:srgbClr val="494949"/>
                </a:solidFill>
              </a:rPr>
              <a:t>Browse</a:t>
            </a:r>
            <a:r>
              <a:rPr lang="en-US" sz="2000" dirty="0">
                <a:solidFill>
                  <a:srgbClr val="494949"/>
                </a:solidFill>
              </a:rPr>
              <a:t>,</a:t>
            </a:r>
            <a:r>
              <a:rPr lang="en-US" sz="2000" b="1" dirty="0">
                <a:solidFill>
                  <a:srgbClr val="494949"/>
                </a:solidFill>
              </a:rPr>
              <a:t> DocumentDB Accounts</a:t>
            </a:r>
            <a:r>
              <a:rPr lang="en-US" sz="2000" dirty="0">
                <a:solidFill>
                  <a:srgbClr val="494949"/>
                </a:solidFill>
              </a:rPr>
              <a:t>, and then click the name of the DocumentDB account for which you would like to view performance metrics.</a:t>
            </a:r>
          </a:p>
          <a:p>
            <a:pPr>
              <a:lnSpc>
                <a:spcPct val="100000"/>
              </a:lnSpc>
            </a:pPr>
            <a:r>
              <a:rPr lang="en-US" sz="2000" dirty="0">
                <a:solidFill>
                  <a:srgbClr val="494949"/>
                </a:solidFill>
              </a:rPr>
              <a:t>Within the Monitoring lens you can, by default, see:</a:t>
            </a:r>
          </a:p>
          <a:p>
            <a:pPr lvl="1">
              <a:lnSpc>
                <a:spcPct val="100000"/>
              </a:lnSpc>
            </a:pPr>
            <a:r>
              <a:rPr lang="en-US" sz="1800" dirty="0">
                <a:latin typeface="+mj-lt"/>
              </a:rPr>
              <a:t>Total requests for the current day</a:t>
            </a:r>
          </a:p>
          <a:p>
            <a:pPr lvl="1">
              <a:lnSpc>
                <a:spcPct val="100000"/>
              </a:lnSpc>
            </a:pPr>
            <a:r>
              <a:rPr lang="en-US" sz="1800" dirty="0">
                <a:latin typeface="+mj-lt"/>
              </a:rPr>
              <a:t>Average requests per second for the current day </a:t>
            </a:r>
          </a:p>
        </p:txBody>
      </p:sp>
      <p:sp>
        <p:nvSpPr>
          <p:cNvPr id="3" name="Title 2"/>
          <p:cNvSpPr>
            <a:spLocks noGrp="1"/>
          </p:cNvSpPr>
          <p:nvPr>
            <p:ph type="title"/>
          </p:nvPr>
        </p:nvSpPr>
        <p:spPr/>
        <p:txBody>
          <a:bodyPr/>
          <a:lstStyle/>
          <a:p>
            <a:r>
              <a:rPr lang="en-US" dirty="0">
                <a:solidFill>
                  <a:srgbClr val="0070C0"/>
                </a:solidFill>
              </a:rPr>
              <a:t>View performance metrics</a:t>
            </a:r>
          </a:p>
        </p:txBody>
      </p:sp>
      <p:pic>
        <p:nvPicPr>
          <p:cNvPr id="5" name="Picture 4"/>
          <p:cNvPicPr>
            <a:picLocks noChangeAspect="1"/>
          </p:cNvPicPr>
          <p:nvPr/>
        </p:nvPicPr>
        <p:blipFill>
          <a:blip r:embed="rId3"/>
          <a:stretch>
            <a:fillRect/>
          </a:stretch>
        </p:blipFill>
        <p:spPr>
          <a:xfrm>
            <a:off x="503924" y="1350544"/>
            <a:ext cx="6562633" cy="4623947"/>
          </a:xfrm>
          <a:prstGeom prst="rect">
            <a:avLst/>
          </a:prstGeom>
          <a:ln>
            <a:solidFill>
              <a:schemeClr val="bg1">
                <a:lumMod val="75000"/>
              </a:schemeClr>
            </a:solidFill>
          </a:ln>
        </p:spPr>
      </p:pic>
    </p:spTree>
    <p:extLst>
      <p:ext uri="{BB962C8B-B14F-4D97-AF65-F5344CB8AC3E}">
        <p14:creationId xmlns:p14="http://schemas.microsoft.com/office/powerpoint/2010/main" val="2189236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sz="2600" dirty="0">
                <a:solidFill>
                  <a:srgbClr val="494949"/>
                </a:solidFill>
              </a:rPr>
              <a:t>To customize the metrics that display in a particular part, right-click the metric chart, and then select </a:t>
            </a:r>
            <a:r>
              <a:rPr lang="en-US" sz="2600" b="1" dirty="0">
                <a:solidFill>
                  <a:srgbClr val="494949"/>
                </a:solidFill>
              </a:rPr>
              <a:t>Edit Chart</a:t>
            </a:r>
            <a:r>
              <a:rPr lang="en-US" sz="2600" dirty="0">
                <a:solidFill>
                  <a:srgbClr val="494949"/>
                </a:solidFill>
              </a:rPr>
              <a:t>.</a:t>
            </a:r>
          </a:p>
        </p:txBody>
      </p:sp>
      <p:sp>
        <p:nvSpPr>
          <p:cNvPr id="2" name="Title 1"/>
          <p:cNvSpPr>
            <a:spLocks noGrp="1"/>
          </p:cNvSpPr>
          <p:nvPr>
            <p:ph type="title"/>
          </p:nvPr>
        </p:nvSpPr>
        <p:spPr/>
        <p:txBody>
          <a:bodyPr/>
          <a:lstStyle/>
          <a:p>
            <a:r>
              <a:rPr lang="en-US" dirty="0">
                <a:solidFill>
                  <a:srgbClr val="0070C0"/>
                </a:solidFill>
              </a:rPr>
              <a:t>Customize performance metric views </a:t>
            </a:r>
          </a:p>
        </p:txBody>
      </p:sp>
      <p:pic>
        <p:nvPicPr>
          <p:cNvPr id="4" name="Picture 3"/>
          <p:cNvPicPr>
            <a:picLocks noChangeAspect="1"/>
          </p:cNvPicPr>
          <p:nvPr/>
        </p:nvPicPr>
        <p:blipFill>
          <a:blip r:embed="rId3"/>
          <a:stretch>
            <a:fillRect/>
          </a:stretch>
        </p:blipFill>
        <p:spPr>
          <a:xfrm>
            <a:off x="355514" y="1350545"/>
            <a:ext cx="7068214" cy="3002091"/>
          </a:xfrm>
          <a:prstGeom prst="rect">
            <a:avLst/>
          </a:prstGeom>
          <a:ln>
            <a:solidFill>
              <a:schemeClr val="bg1">
                <a:lumMod val="75000"/>
              </a:schemeClr>
            </a:solidFill>
          </a:ln>
        </p:spPr>
      </p:pic>
      <p:pic>
        <p:nvPicPr>
          <p:cNvPr id="5" name="Picture 4"/>
          <p:cNvPicPr>
            <a:picLocks noChangeAspect="1"/>
          </p:cNvPicPr>
          <p:nvPr/>
        </p:nvPicPr>
        <p:blipFill>
          <a:blip r:embed="rId4"/>
          <a:stretch>
            <a:fillRect/>
          </a:stretch>
        </p:blipFill>
        <p:spPr>
          <a:xfrm>
            <a:off x="1796363" y="2255419"/>
            <a:ext cx="2247900" cy="447675"/>
          </a:xfrm>
          <a:prstGeom prst="rect">
            <a:avLst/>
          </a:prstGeom>
        </p:spPr>
      </p:pic>
    </p:spTree>
    <p:extLst>
      <p:ext uri="{BB962C8B-B14F-4D97-AF65-F5344CB8AC3E}">
        <p14:creationId xmlns:p14="http://schemas.microsoft.com/office/powerpoint/2010/main" val="2261016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Traditional approach: relational stores</a:t>
            </a:r>
          </a:p>
        </p:txBody>
      </p:sp>
      <p:sp>
        <p:nvSpPr>
          <p:cNvPr id="3" name="Rectangle 2"/>
          <p:cNvSpPr/>
          <p:nvPr/>
        </p:nvSpPr>
        <p:spPr>
          <a:xfrm>
            <a:off x="552893" y="1793337"/>
            <a:ext cx="6327654" cy="1721969"/>
          </a:xfrm>
          <a:prstGeom prst="rect">
            <a:avLst/>
          </a:prstGeom>
        </p:spPr>
        <p:txBody>
          <a:bodyPr wrap="square" lIns="0" tIns="89642" rIns="0" bIns="89642">
            <a:spAutoFit/>
          </a:bodyPr>
          <a:lstStyle/>
          <a:p>
            <a:pPr defTabSz="896386">
              <a:lnSpc>
                <a:spcPct val="120000"/>
              </a:lnSpc>
            </a:pPr>
            <a:r>
              <a:rPr lang="en-US" sz="2400" kern="0" dirty="0">
                <a:solidFill>
                  <a:srgbClr val="494949"/>
                </a:solidFill>
              </a:rPr>
              <a:t>Data is stored in tables that comprise:</a:t>
            </a:r>
          </a:p>
          <a:p>
            <a:pPr marL="800100" lvl="1" indent="-342900" defTabSz="896386">
              <a:lnSpc>
                <a:spcPct val="120000"/>
              </a:lnSpc>
              <a:buFont typeface="Arial" panose="020B0604020202020204" pitchFamily="34" charset="0"/>
              <a:buChar char="•"/>
            </a:pPr>
            <a:r>
              <a:rPr lang="en-US" sz="2000" kern="0" dirty="0">
                <a:solidFill>
                  <a:srgbClr val="494949"/>
                </a:solidFill>
              </a:rPr>
              <a:t>Schemas</a:t>
            </a:r>
          </a:p>
          <a:p>
            <a:pPr marL="800100" lvl="1" indent="-342900" defTabSz="896386">
              <a:lnSpc>
                <a:spcPct val="120000"/>
              </a:lnSpc>
              <a:buFont typeface="Arial" panose="020B0604020202020204" pitchFamily="34" charset="0"/>
              <a:buChar char="•"/>
            </a:pPr>
            <a:r>
              <a:rPr lang="en-US" sz="2000" kern="0" dirty="0">
                <a:solidFill>
                  <a:srgbClr val="494949"/>
                </a:solidFill>
              </a:rPr>
              <a:t>Columns</a:t>
            </a:r>
          </a:p>
          <a:p>
            <a:pPr marL="800100" lvl="1" indent="-342900" defTabSz="896386">
              <a:lnSpc>
                <a:spcPct val="120000"/>
              </a:lnSpc>
              <a:buFont typeface="Arial" panose="020B0604020202020204" pitchFamily="34" charset="0"/>
              <a:buChar char="•"/>
            </a:pPr>
            <a:r>
              <a:rPr lang="en-US" sz="2000" kern="0" dirty="0">
                <a:solidFill>
                  <a:srgbClr val="494949"/>
                </a:solidFill>
              </a:rPr>
              <a:t>Rows</a:t>
            </a:r>
          </a:p>
        </p:txBody>
      </p:sp>
      <p:grpSp>
        <p:nvGrpSpPr>
          <p:cNvPr id="4" name="Group 3"/>
          <p:cNvGrpSpPr/>
          <p:nvPr/>
        </p:nvGrpSpPr>
        <p:grpSpPr>
          <a:xfrm>
            <a:off x="7477210" y="1934958"/>
            <a:ext cx="3585699" cy="3585700"/>
            <a:chOff x="7627143" y="1973261"/>
            <a:chExt cx="3657600" cy="3657601"/>
          </a:xfrm>
        </p:grpSpPr>
        <p:cxnSp>
          <p:nvCxnSpPr>
            <p:cNvPr id="5" name="Straight Connector 4"/>
            <p:cNvCxnSpPr/>
            <p:nvPr/>
          </p:nvCxnSpPr>
          <p:spPr>
            <a:xfrm>
              <a:off x="7627143" y="19732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6271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7143" y="2907946"/>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7143" y="38020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27143" y="47164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8504415"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7589838"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675261"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p:cNvSpPr/>
            <p:nvPr/>
          </p:nvSpPr>
          <p:spPr bwMode="auto">
            <a:xfrm>
              <a:off x="8161161"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4" name="Oval 13"/>
            <p:cNvSpPr/>
            <p:nvPr/>
          </p:nvSpPr>
          <p:spPr bwMode="auto">
            <a:xfrm>
              <a:off x="9075738"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5" name="Oval 14"/>
            <p:cNvSpPr/>
            <p:nvPr/>
          </p:nvSpPr>
          <p:spPr bwMode="auto">
            <a:xfrm>
              <a:off x="9990315"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6" name="Oval 15"/>
            <p:cNvSpPr/>
            <p:nvPr/>
          </p:nvSpPr>
          <p:spPr bwMode="auto">
            <a:xfrm>
              <a:off x="8161161"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7" name="Oval 16"/>
            <p:cNvSpPr/>
            <p:nvPr/>
          </p:nvSpPr>
          <p:spPr bwMode="auto">
            <a:xfrm>
              <a:off x="9075738"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8" name="Oval 17"/>
            <p:cNvSpPr/>
            <p:nvPr/>
          </p:nvSpPr>
          <p:spPr bwMode="auto">
            <a:xfrm>
              <a:off x="9990315"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19" name="Oval 18"/>
            <p:cNvSpPr/>
            <p:nvPr/>
          </p:nvSpPr>
          <p:spPr bwMode="auto">
            <a:xfrm>
              <a:off x="8161161"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0" name="Oval 19"/>
            <p:cNvSpPr/>
            <p:nvPr/>
          </p:nvSpPr>
          <p:spPr bwMode="auto">
            <a:xfrm>
              <a:off x="9075738"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21" name="Oval 20"/>
            <p:cNvSpPr/>
            <p:nvPr/>
          </p:nvSpPr>
          <p:spPr bwMode="auto">
            <a:xfrm>
              <a:off x="9990315"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cxnSp>
          <p:nvCxnSpPr>
            <p:cNvPr id="22" name="Straight Connector 21"/>
            <p:cNvCxnSpPr/>
            <p:nvPr/>
          </p:nvCxnSpPr>
          <p:spPr>
            <a:xfrm>
              <a:off x="7627143" y="56308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12847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286359" y="5680928"/>
            <a:ext cx="10776550" cy="243143"/>
          </a:xfrm>
          <a:prstGeom prst="rect">
            <a:avLst/>
          </a:prstGeom>
        </p:spPr>
        <p:txBody>
          <a:bodyPr wrap="square">
            <a:spAutoFit/>
          </a:bodyPr>
          <a:lstStyle/>
          <a:p>
            <a:pPr defTabSz="896386"/>
            <a:r>
              <a:rPr lang="en-US" sz="980" kern="0" dirty="0">
                <a:solidFill>
                  <a:srgbClr val="494949"/>
                </a:solidFill>
              </a:rPr>
              <a:t>Chappell &amp; Associates. “Understanding NoSQL on Microsoft Azure.” 2014. http://www.davidchappell.com/writing/white_papers/Azure-NoSQL-Technologies-v2.0--Chappell.pdf.</a:t>
            </a:r>
          </a:p>
        </p:txBody>
      </p:sp>
      <p:sp>
        <p:nvSpPr>
          <p:cNvPr id="25" name="Rectangle 24"/>
          <p:cNvSpPr/>
          <p:nvPr/>
        </p:nvSpPr>
        <p:spPr>
          <a:xfrm>
            <a:off x="286359" y="5892137"/>
            <a:ext cx="10776550" cy="393954"/>
          </a:xfrm>
          <a:prstGeom prst="rect">
            <a:avLst/>
          </a:prstGeom>
        </p:spPr>
        <p:txBody>
          <a:bodyPr wrap="square">
            <a:spAutoFit/>
          </a:bodyPr>
          <a:lstStyle/>
          <a:p>
            <a:pPr defTabSz="896386"/>
            <a:r>
              <a:rPr lang="en-US" sz="980" kern="0" dirty="0">
                <a:solidFill>
                  <a:srgbClr val="494949"/>
                </a:solidFill>
              </a:rPr>
              <a:t>Image based on: PricewaterhouseCoopers. “Data models in NoSQL and NewSQL databases.” 2015</a:t>
            </a:r>
            <a:br>
              <a:rPr lang="en-US" sz="980" kern="0" dirty="0">
                <a:solidFill>
                  <a:srgbClr val="494949"/>
                </a:solidFill>
              </a:rPr>
            </a:br>
            <a:r>
              <a:rPr lang="en-US" sz="980" kern="0" dirty="0">
                <a:solidFill>
                  <a:srgbClr val="494949"/>
                </a:solidFill>
              </a:rPr>
              <a:t>http://www.pwc.com/us/en/technology-forecast/2015/remapping-database-landscape/features/assets/data-models-production.pdf</a:t>
            </a:r>
          </a:p>
        </p:txBody>
      </p:sp>
    </p:spTree>
    <p:extLst>
      <p:ext uri="{BB962C8B-B14F-4D97-AF65-F5344CB8AC3E}">
        <p14:creationId xmlns:p14="http://schemas.microsoft.com/office/powerpoint/2010/main" val="5309858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normAutofit/>
          </a:bodyPr>
          <a:lstStyle/>
          <a:p>
            <a:r>
              <a:rPr lang="en-US" sz="2600" dirty="0">
                <a:solidFill>
                  <a:srgbClr val="494949"/>
                </a:solidFill>
              </a:rPr>
              <a:t>On the </a:t>
            </a:r>
            <a:r>
              <a:rPr lang="en-US" sz="2600" b="1" dirty="0">
                <a:solidFill>
                  <a:srgbClr val="494949"/>
                </a:solidFill>
              </a:rPr>
              <a:t>Edit Chart </a:t>
            </a:r>
            <a:r>
              <a:rPr lang="en-US" sz="2600" dirty="0">
                <a:solidFill>
                  <a:srgbClr val="494949"/>
                </a:solidFill>
              </a:rPr>
              <a:t>blade, there are options to modify the metrics that display in the part, as well as their time range.</a:t>
            </a:r>
          </a:p>
        </p:txBody>
      </p:sp>
      <p:sp>
        <p:nvSpPr>
          <p:cNvPr id="2" name="Title 1"/>
          <p:cNvSpPr>
            <a:spLocks noGrp="1"/>
          </p:cNvSpPr>
          <p:nvPr>
            <p:ph type="title"/>
          </p:nvPr>
        </p:nvSpPr>
        <p:spPr/>
        <p:txBody>
          <a:bodyPr/>
          <a:lstStyle/>
          <a:p>
            <a:r>
              <a:rPr lang="en-US" dirty="0">
                <a:solidFill>
                  <a:srgbClr val="0070C0"/>
                </a:solidFill>
              </a:rPr>
              <a:t>Customize performance metric views </a:t>
            </a:r>
          </a:p>
        </p:txBody>
      </p:sp>
      <p:pic>
        <p:nvPicPr>
          <p:cNvPr id="4" name="Picture 3"/>
          <p:cNvPicPr>
            <a:picLocks noChangeAspect="1"/>
          </p:cNvPicPr>
          <p:nvPr/>
        </p:nvPicPr>
        <p:blipFill>
          <a:blip r:embed="rId3"/>
          <a:stretch>
            <a:fillRect/>
          </a:stretch>
        </p:blipFill>
        <p:spPr>
          <a:xfrm>
            <a:off x="534301" y="1350545"/>
            <a:ext cx="2357179" cy="5118665"/>
          </a:xfrm>
          <a:prstGeom prst="rect">
            <a:avLst/>
          </a:prstGeom>
        </p:spPr>
      </p:pic>
    </p:spTree>
    <p:extLst>
      <p:ext uri="{BB962C8B-B14F-4D97-AF65-F5344CB8AC3E}">
        <p14:creationId xmlns:p14="http://schemas.microsoft.com/office/powerpoint/2010/main" val="3219507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Create side-by-side performance metric charts</a:t>
            </a:r>
          </a:p>
        </p:txBody>
      </p:sp>
      <p:sp>
        <p:nvSpPr>
          <p:cNvPr id="3" name="Text Placeholder 2"/>
          <p:cNvSpPr>
            <a:spLocks noGrp="1"/>
          </p:cNvSpPr>
          <p:nvPr>
            <p:ph type="body" sz="quarter" idx="11"/>
          </p:nvPr>
        </p:nvSpPr>
        <p:spPr>
          <a:xfrm>
            <a:off x="7563970" y="1335676"/>
            <a:ext cx="4358791" cy="4949771"/>
          </a:xfrm>
        </p:spPr>
        <p:txBody>
          <a:bodyPr>
            <a:normAutofit/>
          </a:bodyPr>
          <a:lstStyle/>
          <a:p>
            <a:pPr>
              <a:lnSpc>
                <a:spcPct val="100000"/>
              </a:lnSpc>
            </a:pPr>
            <a:r>
              <a:rPr lang="en-US" sz="2400" dirty="0">
                <a:solidFill>
                  <a:srgbClr val="494949"/>
                </a:solidFill>
              </a:rPr>
              <a:t>The Azure Portal allows you to create side-by-side metric charts.</a:t>
            </a:r>
          </a:p>
          <a:p>
            <a:pPr>
              <a:lnSpc>
                <a:spcPct val="100000"/>
              </a:lnSpc>
            </a:pPr>
            <a:r>
              <a:rPr lang="en-US" sz="2400" dirty="0">
                <a:solidFill>
                  <a:srgbClr val="494949"/>
                </a:solidFill>
              </a:rPr>
              <a:t>Right-click on the chart you want to clone or modify and then click </a:t>
            </a:r>
            <a:r>
              <a:rPr lang="en-US" sz="2400" b="1" dirty="0">
                <a:solidFill>
                  <a:srgbClr val="494949"/>
                </a:solidFill>
              </a:rPr>
              <a:t>Customize</a:t>
            </a:r>
            <a:r>
              <a:rPr lang="en-US" sz="2400" dirty="0">
                <a:solidFill>
                  <a:srgbClr val="494949"/>
                </a:solidFill>
              </a:rPr>
              <a:t>.</a:t>
            </a:r>
          </a:p>
        </p:txBody>
      </p:sp>
      <p:pic>
        <p:nvPicPr>
          <p:cNvPr id="6" name="Picture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84" y="1335676"/>
            <a:ext cx="3466667" cy="3638095"/>
          </a:xfrm>
          <a:prstGeom prst="rect">
            <a:avLst/>
          </a:prstGeom>
          <a:noFill/>
          <a:ln w="152400">
            <a:noFill/>
          </a:ln>
        </p:spPr>
      </p:pic>
    </p:spTree>
    <p:extLst>
      <p:ext uri="{BB962C8B-B14F-4D97-AF65-F5344CB8AC3E}">
        <p14:creationId xmlns:p14="http://schemas.microsoft.com/office/powerpoint/2010/main" val="2942820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Create side-by-side performance metric charts</a:t>
            </a:r>
          </a:p>
        </p:txBody>
      </p:sp>
      <p:sp>
        <p:nvSpPr>
          <p:cNvPr id="3" name="Text Placeholder 2"/>
          <p:cNvSpPr>
            <a:spLocks noGrp="1"/>
          </p:cNvSpPr>
          <p:nvPr>
            <p:ph type="body" sz="quarter" idx="11"/>
          </p:nvPr>
        </p:nvSpPr>
        <p:spPr>
          <a:xfrm>
            <a:off x="7563970" y="1335676"/>
            <a:ext cx="4358791" cy="4949771"/>
          </a:xfrm>
        </p:spPr>
        <p:txBody>
          <a:bodyPr>
            <a:normAutofit/>
          </a:bodyPr>
          <a:lstStyle/>
          <a:p>
            <a:pPr>
              <a:lnSpc>
                <a:spcPct val="100000"/>
              </a:lnSpc>
            </a:pPr>
            <a:r>
              <a:rPr lang="en-US" sz="2400" dirty="0">
                <a:solidFill>
                  <a:srgbClr val="494949"/>
                </a:solidFill>
              </a:rPr>
              <a:t>Click </a:t>
            </a:r>
            <a:r>
              <a:rPr lang="en-US" sz="2400" b="1" dirty="0">
                <a:solidFill>
                  <a:srgbClr val="494949"/>
                </a:solidFill>
              </a:rPr>
              <a:t>Clone</a:t>
            </a:r>
            <a:r>
              <a:rPr lang="en-US" sz="2400" dirty="0">
                <a:solidFill>
                  <a:srgbClr val="494949"/>
                </a:solidFill>
              </a:rPr>
              <a:t> on the menu to copy the part, and then click </a:t>
            </a:r>
            <a:r>
              <a:rPr lang="en-US" sz="2400" b="1" dirty="0">
                <a:solidFill>
                  <a:srgbClr val="494949"/>
                </a:solidFill>
              </a:rPr>
              <a:t>Done customizing</a:t>
            </a:r>
            <a:r>
              <a:rPr lang="en-US" sz="2400" dirty="0">
                <a:solidFill>
                  <a:srgbClr val="494949"/>
                </a:solidFill>
              </a:rPr>
              <a:t>. </a:t>
            </a:r>
          </a:p>
        </p:txBody>
      </p:sp>
      <p:pic>
        <p:nvPicPr>
          <p:cNvPr id="7" name="Picture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778" y="1350545"/>
            <a:ext cx="4828571" cy="4380952"/>
          </a:xfrm>
          <a:prstGeom prst="rect">
            <a:avLst/>
          </a:prstGeom>
          <a:noFill/>
          <a:ln w="152400">
            <a:noFill/>
          </a:ln>
        </p:spPr>
      </p:pic>
    </p:spTree>
    <p:extLst>
      <p:ext uri="{BB962C8B-B14F-4D97-AF65-F5344CB8AC3E}">
        <p14:creationId xmlns:p14="http://schemas.microsoft.com/office/powerpoint/2010/main" val="1973141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Create side-by-side performance metric charts</a:t>
            </a:r>
          </a:p>
        </p:txBody>
      </p:sp>
      <p:sp>
        <p:nvSpPr>
          <p:cNvPr id="3" name="Text Placeholder 2"/>
          <p:cNvSpPr>
            <a:spLocks noGrp="1"/>
          </p:cNvSpPr>
          <p:nvPr>
            <p:ph type="body" sz="quarter" idx="11"/>
          </p:nvPr>
        </p:nvSpPr>
        <p:spPr>
          <a:xfrm>
            <a:off x="7563970" y="1335676"/>
            <a:ext cx="4358791" cy="4949771"/>
          </a:xfrm>
        </p:spPr>
        <p:txBody>
          <a:bodyPr>
            <a:normAutofit/>
          </a:bodyPr>
          <a:lstStyle/>
          <a:p>
            <a:pPr>
              <a:lnSpc>
                <a:spcPct val="100000"/>
              </a:lnSpc>
            </a:pPr>
            <a:r>
              <a:rPr lang="en-US" sz="2400" dirty="0">
                <a:solidFill>
                  <a:srgbClr val="494949"/>
                </a:solidFill>
              </a:rPr>
              <a:t>You may now treat this part as any other metric part, customizing the metrics and time range displayed in the part. This allows you to see two different metrics charts side-by-side at the same time.</a:t>
            </a:r>
          </a:p>
        </p:txBody>
      </p:sp>
      <p:pic>
        <p:nvPicPr>
          <p:cNvPr id="6" name="Picture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83" y="1335676"/>
            <a:ext cx="2168526" cy="4413867"/>
          </a:xfrm>
          <a:prstGeom prst="rect">
            <a:avLst/>
          </a:prstGeom>
          <a:noFill/>
          <a:ln w="152400">
            <a:noFill/>
          </a:ln>
        </p:spPr>
      </p:pic>
    </p:spTree>
    <p:extLst>
      <p:ext uri="{BB962C8B-B14F-4D97-AF65-F5344CB8AC3E}">
        <p14:creationId xmlns:p14="http://schemas.microsoft.com/office/powerpoint/2010/main" val="1056503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View usage metrics </a:t>
            </a:r>
          </a:p>
        </p:txBody>
      </p:sp>
      <p:sp>
        <p:nvSpPr>
          <p:cNvPr id="3" name="Text Placeholder 2"/>
          <p:cNvSpPr>
            <a:spLocks noGrp="1"/>
          </p:cNvSpPr>
          <p:nvPr>
            <p:ph type="body" sz="quarter" idx="11"/>
          </p:nvPr>
        </p:nvSpPr>
        <p:spPr>
          <a:xfrm>
            <a:off x="7563970" y="1335676"/>
            <a:ext cx="4358791" cy="4949771"/>
          </a:xfrm>
        </p:spPr>
        <p:txBody>
          <a:bodyPr>
            <a:normAutofit/>
          </a:bodyPr>
          <a:lstStyle/>
          <a:p>
            <a:r>
              <a:rPr lang="en-US" sz="2000" dirty="0">
                <a:solidFill>
                  <a:srgbClr val="494949"/>
                </a:solidFill>
              </a:rPr>
              <a:t>In the Azure Portal, click </a:t>
            </a:r>
            <a:r>
              <a:rPr lang="en-US" sz="2000" b="1" dirty="0">
                <a:solidFill>
                  <a:srgbClr val="494949"/>
                </a:solidFill>
              </a:rPr>
              <a:t>Browse</a:t>
            </a:r>
            <a:r>
              <a:rPr lang="en-US" sz="2000" dirty="0">
                <a:solidFill>
                  <a:srgbClr val="494949"/>
                </a:solidFill>
              </a:rPr>
              <a:t>, </a:t>
            </a:r>
            <a:r>
              <a:rPr lang="en-US" sz="2000" b="1" dirty="0">
                <a:solidFill>
                  <a:srgbClr val="494949"/>
                </a:solidFill>
              </a:rPr>
              <a:t>DocumentDB Accounts</a:t>
            </a:r>
            <a:r>
              <a:rPr lang="en-US" sz="2000" dirty="0">
                <a:solidFill>
                  <a:srgbClr val="494949"/>
                </a:solidFill>
              </a:rPr>
              <a:t>, and then click the name of the DocumentDB account for which you would like to see usage metrics.</a:t>
            </a:r>
          </a:p>
          <a:p>
            <a:r>
              <a:rPr lang="en-US" sz="2000" dirty="0">
                <a:solidFill>
                  <a:srgbClr val="494949"/>
                </a:solidFill>
              </a:rPr>
              <a:t>Within the </a:t>
            </a:r>
            <a:r>
              <a:rPr lang="en-US" sz="2000" b="1" dirty="0">
                <a:solidFill>
                  <a:srgbClr val="494949"/>
                </a:solidFill>
              </a:rPr>
              <a:t>Usage</a:t>
            </a:r>
            <a:r>
              <a:rPr lang="en-US" sz="2000" dirty="0">
                <a:solidFill>
                  <a:srgbClr val="494949"/>
                </a:solidFill>
              </a:rPr>
              <a:t> lens you can view the following by default:</a:t>
            </a:r>
          </a:p>
          <a:p>
            <a:pPr lvl="1"/>
            <a:r>
              <a:rPr lang="en-US" sz="1800" dirty="0">
                <a:latin typeface="+mj-lt"/>
              </a:rPr>
              <a:t>Estimated cost</a:t>
            </a:r>
          </a:p>
          <a:p>
            <a:pPr lvl="1"/>
            <a:r>
              <a:rPr lang="en-US" sz="1800" dirty="0">
                <a:latin typeface="+mj-lt"/>
              </a:rPr>
              <a:t>Storage consumed within the account</a:t>
            </a:r>
          </a:p>
          <a:p>
            <a:pPr lvl="1"/>
            <a:r>
              <a:rPr lang="en-US" sz="1800" dirty="0">
                <a:latin typeface="+mj-lt"/>
              </a:rPr>
              <a:t>Maximum available storage of the account</a:t>
            </a:r>
          </a:p>
          <a:p>
            <a:pPr lvl="1"/>
            <a:r>
              <a:rPr lang="en-US" sz="1800" dirty="0">
                <a:latin typeface="+mj-lt"/>
              </a:rPr>
              <a:t>User information</a:t>
            </a:r>
          </a:p>
          <a:p>
            <a:pPr lvl="1"/>
            <a:r>
              <a:rPr lang="en-US" sz="1800" dirty="0">
                <a:latin typeface="+mj-lt"/>
              </a:rPr>
              <a:t>Attachment usage</a:t>
            </a:r>
          </a:p>
        </p:txBody>
      </p:sp>
      <p:pic>
        <p:nvPicPr>
          <p:cNvPr id="4" name="Picture 3"/>
          <p:cNvPicPr>
            <a:picLocks noChangeAspect="1"/>
          </p:cNvPicPr>
          <p:nvPr/>
        </p:nvPicPr>
        <p:blipFill>
          <a:blip r:embed="rId3"/>
          <a:stretch>
            <a:fillRect/>
          </a:stretch>
        </p:blipFill>
        <p:spPr>
          <a:xfrm>
            <a:off x="460546" y="1335676"/>
            <a:ext cx="6523111" cy="4570854"/>
          </a:xfrm>
          <a:prstGeom prst="rect">
            <a:avLst/>
          </a:prstGeom>
        </p:spPr>
      </p:pic>
    </p:spTree>
    <p:extLst>
      <p:ext uri="{BB962C8B-B14F-4D97-AF65-F5344CB8AC3E}">
        <p14:creationId xmlns:p14="http://schemas.microsoft.com/office/powerpoint/2010/main" val="3878076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Set up performance metric alerts </a:t>
            </a:r>
          </a:p>
        </p:txBody>
      </p:sp>
      <p:sp>
        <p:nvSpPr>
          <p:cNvPr id="3" name="Text Placeholder 2"/>
          <p:cNvSpPr>
            <a:spLocks noGrp="1"/>
          </p:cNvSpPr>
          <p:nvPr>
            <p:ph type="body" sz="quarter" idx="11"/>
          </p:nvPr>
        </p:nvSpPr>
        <p:spPr>
          <a:xfrm>
            <a:off x="7563970" y="1335676"/>
            <a:ext cx="4358791" cy="4949771"/>
          </a:xfrm>
        </p:spPr>
        <p:txBody>
          <a:bodyPr>
            <a:noAutofit/>
          </a:bodyPr>
          <a:lstStyle/>
          <a:p>
            <a:pPr>
              <a:lnSpc>
                <a:spcPct val="100000"/>
              </a:lnSpc>
            </a:pPr>
            <a:r>
              <a:rPr lang="en-US" sz="2400" dirty="0">
                <a:solidFill>
                  <a:srgbClr val="494949"/>
                </a:solidFill>
              </a:rPr>
              <a:t>In the Azure Portal, click </a:t>
            </a:r>
            <a:r>
              <a:rPr lang="en-US" sz="2400" b="1" dirty="0">
                <a:solidFill>
                  <a:srgbClr val="494949"/>
                </a:solidFill>
              </a:rPr>
              <a:t>Browse</a:t>
            </a:r>
            <a:r>
              <a:rPr lang="en-US" sz="2400" dirty="0">
                <a:solidFill>
                  <a:srgbClr val="494949"/>
                </a:solidFill>
              </a:rPr>
              <a:t>, </a:t>
            </a:r>
            <a:r>
              <a:rPr lang="en-US" sz="2400" b="1" dirty="0">
                <a:solidFill>
                  <a:srgbClr val="494949"/>
                </a:solidFill>
              </a:rPr>
              <a:t>DocumentDB Accounts</a:t>
            </a:r>
            <a:r>
              <a:rPr lang="en-US" sz="2400" dirty="0">
                <a:solidFill>
                  <a:srgbClr val="494949"/>
                </a:solidFill>
              </a:rPr>
              <a:t>, and then click the name of the DocumentDB account for which you would like to set up performance metric alerts.</a:t>
            </a:r>
          </a:p>
          <a:p>
            <a:pPr>
              <a:lnSpc>
                <a:spcPct val="100000"/>
              </a:lnSpc>
            </a:pPr>
            <a:r>
              <a:rPr lang="en-US" sz="2400" dirty="0">
                <a:solidFill>
                  <a:srgbClr val="494949"/>
                </a:solidFill>
              </a:rPr>
              <a:t>Within the </a:t>
            </a:r>
            <a:r>
              <a:rPr lang="en-US" sz="2400" b="1" dirty="0">
                <a:solidFill>
                  <a:srgbClr val="494949"/>
                </a:solidFill>
              </a:rPr>
              <a:t>Operations</a:t>
            </a:r>
            <a:r>
              <a:rPr lang="en-US" sz="2400" dirty="0">
                <a:solidFill>
                  <a:srgbClr val="494949"/>
                </a:solidFill>
              </a:rPr>
              <a:t> lens, click the </a:t>
            </a:r>
            <a:r>
              <a:rPr lang="en-US" sz="2400" b="1" dirty="0">
                <a:solidFill>
                  <a:srgbClr val="494949"/>
                </a:solidFill>
              </a:rPr>
              <a:t>Alert rules </a:t>
            </a:r>
            <a:r>
              <a:rPr lang="en-US" sz="2400" dirty="0">
                <a:solidFill>
                  <a:srgbClr val="494949"/>
                </a:solidFill>
              </a:rPr>
              <a:t>part.</a:t>
            </a:r>
          </a:p>
          <a:p>
            <a:pPr>
              <a:lnSpc>
                <a:spcPct val="100000"/>
              </a:lnSpc>
            </a:pPr>
            <a:endParaRPr lang="en-US" sz="2400" dirty="0">
              <a:solidFill>
                <a:srgbClr val="494949"/>
              </a:solidFill>
            </a:endParaRPr>
          </a:p>
          <a:p>
            <a:pPr>
              <a:lnSpc>
                <a:spcPct val="100000"/>
              </a:lnSpc>
            </a:pPr>
            <a:endParaRPr lang="en-US" sz="2400" dirty="0">
              <a:solidFill>
                <a:srgbClr val="494949"/>
              </a:solidFill>
            </a:endParaRPr>
          </a:p>
        </p:txBody>
      </p:sp>
      <p:pic>
        <p:nvPicPr>
          <p:cNvPr id="6" name="Picture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1" y="1335676"/>
            <a:ext cx="6864170" cy="2702924"/>
          </a:xfrm>
          <a:prstGeom prst="rect">
            <a:avLst/>
          </a:prstGeom>
          <a:noFill/>
          <a:ln w="152400">
            <a:noFill/>
          </a:ln>
        </p:spPr>
      </p:pic>
    </p:spTree>
    <p:extLst>
      <p:ext uri="{BB962C8B-B14F-4D97-AF65-F5344CB8AC3E}">
        <p14:creationId xmlns:p14="http://schemas.microsoft.com/office/powerpoint/2010/main" val="27137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Manage an account</a:t>
            </a:r>
          </a:p>
        </p:txBody>
      </p:sp>
      <p:sp>
        <p:nvSpPr>
          <p:cNvPr id="4" name="Content Placeholder 1"/>
          <p:cNvSpPr txBox="1">
            <a:spLocks/>
          </p:cNvSpPr>
          <p:nvPr/>
        </p:nvSpPr>
        <p:spPr>
          <a:xfrm>
            <a:off x="387592" y="1597632"/>
            <a:ext cx="11378958" cy="356734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800" dirty="0"/>
              <a:t>How to:</a:t>
            </a:r>
          </a:p>
          <a:p>
            <a:pPr marL="274320" indent="0">
              <a:lnSpc>
                <a:spcPct val="100000"/>
              </a:lnSpc>
              <a:buNone/>
            </a:pPr>
            <a:r>
              <a:rPr lang="en-US" sz="2400" dirty="0"/>
              <a:t>View, copy, and regenerate DocumentDB access keys</a:t>
            </a:r>
          </a:p>
          <a:p>
            <a:pPr marL="274320" indent="0">
              <a:lnSpc>
                <a:spcPct val="100000"/>
              </a:lnSpc>
              <a:buNone/>
            </a:pPr>
            <a:r>
              <a:rPr lang="en-US" sz="2400" dirty="0"/>
              <a:t>Manage DocumentDB consistency settings</a:t>
            </a:r>
          </a:p>
          <a:p>
            <a:pPr marL="274320" indent="0">
              <a:lnSpc>
                <a:spcPct val="100000"/>
              </a:lnSpc>
              <a:buNone/>
            </a:pPr>
            <a:r>
              <a:rPr lang="en-US" sz="2400" dirty="0"/>
              <a:t>Manage DocumentDB capacity settings</a:t>
            </a:r>
          </a:p>
          <a:p>
            <a:pPr marL="274320" indent="0">
              <a:lnSpc>
                <a:spcPct val="100000"/>
              </a:lnSpc>
              <a:buNone/>
            </a:pPr>
            <a:r>
              <a:rPr lang="en-US" sz="2400" dirty="0"/>
              <a:t>Delete a DocumentDB account</a:t>
            </a:r>
          </a:p>
          <a:p>
            <a:pPr marL="274320"/>
            <a:endParaRPr lang="en-US" sz="2400" dirty="0"/>
          </a:p>
          <a:p>
            <a:endParaRPr lang="en-US" sz="2400" dirty="0"/>
          </a:p>
          <a:p>
            <a:endParaRPr lang="en-US" sz="2400" dirty="0"/>
          </a:p>
        </p:txBody>
      </p:sp>
      <p:pic>
        <p:nvPicPr>
          <p:cNvPr id="6" name="Picture 5"/>
          <p:cNvPicPr>
            <a:picLocks noChangeAspect="1"/>
          </p:cNvPicPr>
          <p:nvPr/>
        </p:nvPicPr>
        <p:blipFill>
          <a:blip r:embed="rId3"/>
          <a:stretch>
            <a:fillRect/>
          </a:stretch>
        </p:blipFill>
        <p:spPr>
          <a:xfrm>
            <a:off x="8812179" y="2666082"/>
            <a:ext cx="4386028" cy="4386028"/>
          </a:xfrm>
          <a:prstGeom prst="rect">
            <a:avLst/>
          </a:prstGeom>
        </p:spPr>
      </p:pic>
    </p:spTree>
    <p:extLst>
      <p:ext uri="{BB962C8B-B14F-4D97-AF65-F5344CB8AC3E}">
        <p14:creationId xmlns:p14="http://schemas.microsoft.com/office/powerpoint/2010/main" val="3345046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0C0"/>
                </a:solidFill>
              </a:rPr>
              <a:t>View, copy, and regenerate access keys</a:t>
            </a:r>
          </a:p>
        </p:txBody>
      </p:sp>
      <p:sp>
        <p:nvSpPr>
          <p:cNvPr id="4" name="Text Placeholder 3"/>
          <p:cNvSpPr>
            <a:spLocks noGrp="1"/>
          </p:cNvSpPr>
          <p:nvPr>
            <p:ph type="body" sz="quarter" idx="11"/>
          </p:nvPr>
        </p:nvSpPr>
        <p:spPr>
          <a:xfrm>
            <a:off x="7563970" y="1335676"/>
            <a:ext cx="4358791" cy="4949771"/>
          </a:xfrm>
        </p:spPr>
        <p:txBody>
          <a:bodyPr>
            <a:normAutofit/>
          </a:bodyPr>
          <a:lstStyle/>
          <a:p>
            <a:pPr>
              <a:lnSpc>
                <a:spcPct val="100000"/>
              </a:lnSpc>
              <a:spcBef>
                <a:spcPts val="0"/>
              </a:spcBef>
            </a:pPr>
            <a:r>
              <a:rPr lang="en-US" sz="1800" dirty="0">
                <a:solidFill>
                  <a:srgbClr val="494949"/>
                </a:solidFill>
              </a:rPr>
              <a:t>When you create a DocumentDB account, the service generates two master access keys that can be used for authentication when the DocumentDB account is accessed. By providing two access keys, DocumentDB enables you to regenerate the keys with no interruption to your DocumentDB account.</a:t>
            </a:r>
          </a:p>
          <a:p>
            <a:pPr>
              <a:lnSpc>
                <a:spcPct val="100000"/>
              </a:lnSpc>
            </a:pPr>
            <a:r>
              <a:rPr lang="en-US" sz="1800" dirty="0">
                <a:solidFill>
                  <a:srgbClr val="494949"/>
                </a:solidFill>
              </a:rPr>
              <a:t>In the Azure management preview portal, access the </a:t>
            </a:r>
            <a:r>
              <a:rPr lang="en-US" sz="1800" b="1" dirty="0">
                <a:solidFill>
                  <a:srgbClr val="494949"/>
                </a:solidFill>
              </a:rPr>
              <a:t>Keys</a:t>
            </a:r>
            <a:r>
              <a:rPr lang="en-US" sz="1800" dirty="0">
                <a:solidFill>
                  <a:srgbClr val="494949"/>
                </a:solidFill>
              </a:rPr>
              <a:t> part from your </a:t>
            </a:r>
            <a:r>
              <a:rPr lang="en-US" sz="1800" b="1" dirty="0">
                <a:solidFill>
                  <a:srgbClr val="494949"/>
                </a:solidFill>
              </a:rPr>
              <a:t>DocumentDB Account</a:t>
            </a:r>
            <a:r>
              <a:rPr lang="en-US" sz="1800" dirty="0">
                <a:solidFill>
                  <a:srgbClr val="494949"/>
                </a:solidFill>
              </a:rPr>
              <a:t> blade </a:t>
            </a:r>
            <a:r>
              <a:rPr lang="en-US" sz="1800" b="1" dirty="0">
                <a:solidFill>
                  <a:srgbClr val="494949"/>
                </a:solidFill>
              </a:rPr>
              <a:t>All settings </a:t>
            </a:r>
            <a:r>
              <a:rPr lang="en-US" sz="1800" dirty="0">
                <a:solidFill>
                  <a:srgbClr val="494949"/>
                </a:solidFill>
              </a:rPr>
              <a:t>command to view, copy, and regenerate the access keys that are used to access your DocumentDB account.</a:t>
            </a:r>
          </a:p>
        </p:txBody>
      </p:sp>
      <p:pic>
        <p:nvPicPr>
          <p:cNvPr id="6" name="Picture 5"/>
          <p:cNvPicPr>
            <a:picLocks noChangeAspect="1"/>
          </p:cNvPicPr>
          <p:nvPr/>
        </p:nvPicPr>
        <p:blipFill>
          <a:blip r:embed="rId3"/>
          <a:stretch>
            <a:fillRect/>
          </a:stretch>
        </p:blipFill>
        <p:spPr>
          <a:xfrm>
            <a:off x="470149" y="1507184"/>
            <a:ext cx="6958784" cy="4047178"/>
          </a:xfrm>
          <a:prstGeom prst="rect">
            <a:avLst/>
          </a:prstGeom>
          <a:ln>
            <a:solidFill>
              <a:schemeClr val="bg1">
                <a:lumMod val="75000"/>
              </a:schemeClr>
            </a:solidFill>
          </a:ln>
        </p:spPr>
      </p:pic>
    </p:spTree>
    <p:extLst>
      <p:ext uri="{BB962C8B-B14F-4D97-AF65-F5344CB8AC3E}">
        <p14:creationId xmlns:p14="http://schemas.microsoft.com/office/powerpoint/2010/main" val="3273566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View and copy an access key</a:t>
            </a:r>
          </a:p>
        </p:txBody>
      </p:sp>
      <p:sp>
        <p:nvSpPr>
          <p:cNvPr id="3" name="Text Placeholder 2"/>
          <p:cNvSpPr>
            <a:spLocks noGrp="1"/>
          </p:cNvSpPr>
          <p:nvPr>
            <p:ph type="body" sz="quarter" idx="11"/>
          </p:nvPr>
        </p:nvSpPr>
        <p:spPr>
          <a:xfrm>
            <a:off x="7563970" y="1335676"/>
            <a:ext cx="4358791" cy="4949771"/>
          </a:xfrm>
        </p:spPr>
        <p:txBody>
          <a:bodyPr>
            <a:noAutofit/>
          </a:bodyPr>
          <a:lstStyle/>
          <a:p>
            <a:r>
              <a:rPr lang="en-US" sz="2000" dirty="0">
                <a:solidFill>
                  <a:srgbClr val="494949"/>
                </a:solidFill>
              </a:rPr>
              <a:t>In the Azure Portal, access your DocumentDB account. </a:t>
            </a:r>
          </a:p>
          <a:p>
            <a:r>
              <a:rPr lang="en-US" sz="2000" dirty="0">
                <a:solidFill>
                  <a:srgbClr val="494949"/>
                </a:solidFill>
              </a:rPr>
              <a:t>In the </a:t>
            </a:r>
            <a:r>
              <a:rPr lang="en-US" sz="2000" b="1" dirty="0">
                <a:solidFill>
                  <a:srgbClr val="494949"/>
                </a:solidFill>
              </a:rPr>
              <a:t>Summary</a:t>
            </a:r>
            <a:r>
              <a:rPr lang="en-US" sz="2000" dirty="0">
                <a:solidFill>
                  <a:srgbClr val="494949"/>
                </a:solidFill>
              </a:rPr>
              <a:t> lens, click </a:t>
            </a:r>
            <a:r>
              <a:rPr lang="en-US" sz="2000" b="1" dirty="0">
                <a:solidFill>
                  <a:srgbClr val="494949"/>
                </a:solidFill>
              </a:rPr>
              <a:t>Keys</a:t>
            </a:r>
            <a:r>
              <a:rPr lang="en-US" sz="2000" dirty="0">
                <a:solidFill>
                  <a:srgbClr val="494949"/>
                </a:solidFill>
              </a:rPr>
              <a:t>.</a:t>
            </a:r>
          </a:p>
          <a:p>
            <a:r>
              <a:rPr lang="en-US" sz="2000" dirty="0">
                <a:solidFill>
                  <a:srgbClr val="494949"/>
                </a:solidFill>
              </a:rPr>
              <a:t>On the </a:t>
            </a:r>
            <a:r>
              <a:rPr lang="en-US" sz="2000" b="1" dirty="0">
                <a:solidFill>
                  <a:srgbClr val="494949"/>
                </a:solidFill>
              </a:rPr>
              <a:t>Keys</a:t>
            </a:r>
            <a:r>
              <a:rPr lang="en-US" sz="2000" dirty="0">
                <a:solidFill>
                  <a:srgbClr val="494949"/>
                </a:solidFill>
              </a:rPr>
              <a:t> blade, click the </a:t>
            </a:r>
            <a:r>
              <a:rPr lang="en-US" sz="2000" b="1" dirty="0">
                <a:solidFill>
                  <a:srgbClr val="494949"/>
                </a:solidFill>
              </a:rPr>
              <a:t>Copy</a:t>
            </a:r>
            <a:r>
              <a:rPr lang="en-US" sz="2000" dirty="0">
                <a:solidFill>
                  <a:srgbClr val="494949"/>
                </a:solidFill>
              </a:rPr>
              <a:t> button to the right of the key you wish to copy.</a:t>
            </a:r>
          </a:p>
        </p:txBody>
      </p:sp>
      <p:pic>
        <p:nvPicPr>
          <p:cNvPr id="4" name="Picture 3"/>
          <p:cNvPicPr>
            <a:picLocks noChangeAspect="1"/>
          </p:cNvPicPr>
          <p:nvPr/>
        </p:nvPicPr>
        <p:blipFill>
          <a:blip r:embed="rId3"/>
          <a:stretch>
            <a:fillRect/>
          </a:stretch>
        </p:blipFill>
        <p:spPr>
          <a:xfrm>
            <a:off x="511004" y="1335676"/>
            <a:ext cx="3733542" cy="4504338"/>
          </a:xfrm>
          <a:prstGeom prst="rect">
            <a:avLst/>
          </a:prstGeom>
          <a:ln>
            <a:solidFill>
              <a:schemeClr val="bg1">
                <a:lumMod val="75000"/>
              </a:schemeClr>
            </a:solidFill>
          </a:ln>
        </p:spPr>
      </p:pic>
    </p:spTree>
    <p:extLst>
      <p:ext uri="{BB962C8B-B14F-4D97-AF65-F5344CB8AC3E}">
        <p14:creationId xmlns:p14="http://schemas.microsoft.com/office/powerpoint/2010/main" val="369376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Regenerate access keys</a:t>
            </a:r>
          </a:p>
        </p:txBody>
      </p:sp>
      <p:sp>
        <p:nvSpPr>
          <p:cNvPr id="3" name="Text Placeholder 2"/>
          <p:cNvSpPr>
            <a:spLocks noGrp="1"/>
          </p:cNvSpPr>
          <p:nvPr>
            <p:ph type="body" sz="quarter" idx="11"/>
          </p:nvPr>
        </p:nvSpPr>
        <p:spPr>
          <a:xfrm>
            <a:off x="7563970" y="1335676"/>
            <a:ext cx="4358791" cy="4949771"/>
          </a:xfrm>
        </p:spPr>
        <p:txBody>
          <a:bodyPr>
            <a:normAutofit/>
          </a:bodyPr>
          <a:lstStyle/>
          <a:p>
            <a:r>
              <a:rPr lang="en-US" sz="1800" dirty="0">
                <a:solidFill>
                  <a:srgbClr val="494949"/>
                </a:solidFill>
              </a:rPr>
              <a:t>Change the access keys to your DocumentDB account periodically to help keep your connections more secure. Two access keys are assigned to enable you to maintain connections to the DocumentDB account using one access key while you regenerate the other access key.</a:t>
            </a:r>
          </a:p>
          <a:p>
            <a:r>
              <a:rPr lang="en-US" sz="1800" dirty="0">
                <a:solidFill>
                  <a:srgbClr val="494949"/>
                </a:solidFill>
              </a:rPr>
              <a:t>If you have applications or cloud services using your DocumentDB account, you will lose the connections if you regenerate keys, unless you roll your keys. </a:t>
            </a:r>
          </a:p>
        </p:txBody>
      </p:sp>
      <p:pic>
        <p:nvPicPr>
          <p:cNvPr id="5" name="Picture 4"/>
          <p:cNvPicPr>
            <a:picLocks noChangeAspect="1"/>
          </p:cNvPicPr>
          <p:nvPr/>
        </p:nvPicPr>
        <p:blipFill>
          <a:blip r:embed="rId3"/>
          <a:stretch>
            <a:fillRect/>
          </a:stretch>
        </p:blipFill>
        <p:spPr>
          <a:xfrm>
            <a:off x="511004" y="1335676"/>
            <a:ext cx="3733542" cy="4504338"/>
          </a:xfrm>
          <a:prstGeom prst="rect">
            <a:avLst/>
          </a:prstGeom>
          <a:ln>
            <a:solidFill>
              <a:schemeClr val="bg1">
                <a:lumMod val="75000"/>
              </a:schemeClr>
            </a:solidFill>
          </a:ln>
        </p:spPr>
      </p:pic>
    </p:spTree>
    <p:extLst>
      <p:ext uri="{BB962C8B-B14F-4D97-AF65-F5344CB8AC3E}">
        <p14:creationId xmlns:p14="http://schemas.microsoft.com/office/powerpoint/2010/main" val="1100350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361693" y="2347986"/>
            <a:ext cx="8552498" cy="262299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rgbClr val="0072C6"/>
                </a:solidFill>
                <a:ea typeface="Segoe UI" pitchFamily="34" charset="0"/>
                <a:cs typeface="Segoe UI" pitchFamily="34" charset="0"/>
              </a:rPr>
              <a:t>Azure DocumentDB</a:t>
            </a:r>
          </a:p>
          <a:p>
            <a:pPr defTabSz="932472" fontAlgn="base">
              <a:lnSpc>
                <a:spcPct val="90000"/>
              </a:lnSpc>
              <a:spcBef>
                <a:spcPct val="0"/>
              </a:spcBef>
              <a:spcAft>
                <a:spcPct val="0"/>
              </a:spcAft>
            </a:pPr>
            <a:r>
              <a:rPr lang="en-US" dirty="0">
                <a:solidFill>
                  <a:srgbClr val="494949"/>
                </a:solidFill>
                <a:ea typeface="Segoe UI" pitchFamily="34" charset="0"/>
                <a:cs typeface="Segoe UI" pitchFamily="34" charset="0"/>
              </a:rPr>
              <a:t>Uses all but graph category</a:t>
            </a:r>
          </a:p>
          <a:p>
            <a:pPr defTabSz="932472" fontAlgn="base">
              <a:lnSpc>
                <a:spcPct val="90000"/>
              </a:lnSpc>
              <a:spcBef>
                <a:spcPct val="0"/>
              </a:spcBef>
              <a:spcAft>
                <a:spcPct val="0"/>
              </a:spcAft>
            </a:pPr>
            <a:r>
              <a:rPr lang="en-US" dirty="0">
                <a:solidFill>
                  <a:srgbClr val="494949"/>
                </a:solidFill>
                <a:ea typeface="Segoe UI" pitchFamily="34" charset="0"/>
                <a:cs typeface="Segoe UI" pitchFamily="34" charset="0"/>
              </a:rPr>
              <a:t>Includes some key-value and columnstore capabilities</a:t>
            </a:r>
          </a:p>
        </p:txBody>
      </p:sp>
      <p:grpSp>
        <p:nvGrpSpPr>
          <p:cNvPr id="26" name="Group 25"/>
          <p:cNvGrpSpPr/>
          <p:nvPr/>
        </p:nvGrpSpPr>
        <p:grpSpPr>
          <a:xfrm>
            <a:off x="8841620" y="4603073"/>
            <a:ext cx="3350380" cy="1910020"/>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13" name="TextBox 476"/>
          <p:cNvSpPr txBox="1"/>
          <p:nvPr/>
        </p:nvSpPr>
        <p:spPr>
          <a:xfrm>
            <a:off x="3449026" y="2511556"/>
            <a:ext cx="2631535" cy="752080"/>
          </a:xfrm>
          <a:prstGeom prst="rect">
            <a:avLst/>
          </a:prstGeom>
          <a:solidFill>
            <a:srgbClr val="5C2C9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2800" dirty="0">
                <a:gradFill>
                  <a:gsLst>
                    <a:gs pos="0">
                      <a:srgbClr val="FFFFFF"/>
                    </a:gs>
                    <a:gs pos="100000">
                      <a:srgbClr val="FFFFFF"/>
                    </a:gs>
                  </a:gsLst>
                  <a:lin ang="5400000" scaled="1"/>
                </a:gradFill>
                <a:latin typeface="Segoe UI Light"/>
              </a:rPr>
              <a:t>Wide column</a:t>
            </a:r>
          </a:p>
        </p:txBody>
      </p:sp>
      <p:sp>
        <p:nvSpPr>
          <p:cNvPr id="2" name="Title 1"/>
          <p:cNvSpPr>
            <a:spLocks noGrp="1"/>
          </p:cNvSpPr>
          <p:nvPr>
            <p:ph type="title"/>
          </p:nvPr>
        </p:nvSpPr>
        <p:spPr>
          <a:noFill/>
        </p:spPr>
        <p:txBody>
          <a:bodyPr/>
          <a:lstStyle/>
          <a:p>
            <a:r>
              <a:rPr lang="en-US" dirty="0">
                <a:solidFill>
                  <a:srgbClr val="0072C6"/>
                </a:solidFill>
              </a:rPr>
              <a:t>NoSQL approach: various types of stores</a:t>
            </a:r>
          </a:p>
        </p:txBody>
      </p:sp>
      <p:sp>
        <p:nvSpPr>
          <p:cNvPr id="17" name="TextBox 475"/>
          <p:cNvSpPr txBox="1"/>
          <p:nvPr/>
        </p:nvSpPr>
        <p:spPr>
          <a:xfrm>
            <a:off x="486273" y="2509164"/>
            <a:ext cx="2763562" cy="749613"/>
          </a:xfrm>
          <a:prstGeom prst="rect">
            <a:avLst/>
          </a:prstGeom>
          <a:solidFill>
            <a:srgbClr val="FFB900"/>
          </a:solidFill>
        </p:spPr>
        <p:txBody>
          <a:bodyPr wrap="square" lIns="182832" tIns="182832" rIns="182832" bIns="182832" rtlCol="0" anchor="ctr">
            <a:noAutofit/>
          </a:bodyPr>
          <a:lstStyle/>
          <a:p>
            <a:pPr defTabSz="913675">
              <a:lnSpc>
                <a:spcPct val="90000"/>
              </a:lnSpc>
              <a:defRPr/>
            </a:pPr>
            <a:r>
              <a:rPr lang="en-US" sz="2800" kern="0" dirty="0">
                <a:gradFill>
                  <a:gsLst>
                    <a:gs pos="0">
                      <a:srgbClr val="FFFFFF"/>
                    </a:gs>
                    <a:gs pos="100000">
                      <a:srgbClr val="FFFFFF"/>
                    </a:gs>
                  </a:gsLst>
                  <a:lin ang="5400000" scaled="1"/>
                </a:gradFill>
                <a:latin typeface="Segoe UI Light"/>
                <a:cs typeface="Segoe UI" panose="020B0502040204020203" pitchFamily="34" charset="0"/>
              </a:rPr>
              <a:t>Key value </a:t>
            </a:r>
          </a:p>
        </p:txBody>
      </p:sp>
      <p:sp>
        <p:nvSpPr>
          <p:cNvPr id="18" name="TextBox 477"/>
          <p:cNvSpPr txBox="1"/>
          <p:nvPr/>
        </p:nvSpPr>
        <p:spPr>
          <a:xfrm>
            <a:off x="9010048" y="2542307"/>
            <a:ext cx="2531104"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2800" dirty="0">
                <a:gradFill>
                  <a:gsLst>
                    <a:gs pos="0">
                      <a:srgbClr val="FFFFFF"/>
                    </a:gs>
                    <a:gs pos="100000">
                      <a:srgbClr val="FFFFFF"/>
                    </a:gs>
                  </a:gsLst>
                  <a:lin ang="5400000" scaled="1"/>
                </a:gradFill>
                <a:latin typeface="Segoe UI Light"/>
              </a:rPr>
              <a:t>Graph</a:t>
            </a:r>
          </a:p>
        </p:txBody>
      </p:sp>
      <p:sp>
        <p:nvSpPr>
          <p:cNvPr id="54" name="TextBox 477"/>
          <p:cNvSpPr txBox="1"/>
          <p:nvPr/>
        </p:nvSpPr>
        <p:spPr>
          <a:xfrm>
            <a:off x="6279752" y="2534634"/>
            <a:ext cx="2531104" cy="752080"/>
          </a:xfrm>
          <a:prstGeom prst="rect">
            <a:avLst/>
          </a:prstGeom>
          <a:solidFill>
            <a:srgbClr val="494949"/>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a:spcBef>
                <a:spcPts val="0"/>
              </a:spcBef>
            </a:pPr>
            <a:r>
              <a:rPr lang="en-US" sz="2800" dirty="0">
                <a:gradFill>
                  <a:gsLst>
                    <a:gs pos="0">
                      <a:srgbClr val="FFFFFF"/>
                    </a:gs>
                    <a:gs pos="100000">
                      <a:srgbClr val="FFFFFF"/>
                    </a:gs>
                  </a:gsLst>
                  <a:lin ang="5400000" scaled="1"/>
                </a:gradFill>
                <a:latin typeface="Segoe UI Light"/>
              </a:rPr>
              <a:t>Document</a:t>
            </a:r>
          </a:p>
        </p:txBody>
      </p:sp>
      <p:sp>
        <p:nvSpPr>
          <p:cNvPr id="56" name="Rectangle 55"/>
          <p:cNvSpPr/>
          <p:nvPr/>
        </p:nvSpPr>
        <p:spPr>
          <a:xfrm>
            <a:off x="286358" y="6037281"/>
            <a:ext cx="8840079" cy="393954"/>
          </a:xfrm>
          <a:prstGeom prst="rect">
            <a:avLst/>
          </a:prstGeom>
        </p:spPr>
        <p:txBody>
          <a:bodyPr wrap="square">
            <a:spAutoFit/>
          </a:bodyPr>
          <a:lstStyle/>
          <a:p>
            <a:pPr defTabSz="896386"/>
            <a:r>
              <a:rPr lang="en-US" sz="980" kern="0" dirty="0">
                <a:solidFill>
                  <a:srgbClr val="494949"/>
                </a:solidFill>
              </a:rPr>
              <a:t>PricewaterhouseCoopers. “Data models in NoSQL and NewSQL databases.” 2015 </a:t>
            </a:r>
            <a:br>
              <a:rPr lang="en-US" sz="980" kern="0" dirty="0">
                <a:solidFill>
                  <a:srgbClr val="494949"/>
                </a:solidFill>
              </a:rPr>
            </a:br>
            <a:r>
              <a:rPr lang="en-US" sz="980" kern="0" dirty="0">
                <a:solidFill>
                  <a:srgbClr val="494949"/>
                </a:solidFill>
              </a:rPr>
              <a:t>http://www.pwc.com/us/en/technology-forecast/2015/remapping-database-landscape/features/assets/data-models-production.pdf</a:t>
            </a:r>
          </a:p>
        </p:txBody>
      </p:sp>
      <p:sp>
        <p:nvSpPr>
          <p:cNvPr id="64" name="Rectangle 63"/>
          <p:cNvSpPr/>
          <p:nvPr/>
        </p:nvSpPr>
        <p:spPr>
          <a:xfrm>
            <a:off x="347472" y="1686658"/>
            <a:ext cx="11510317" cy="461665"/>
          </a:xfrm>
          <a:prstGeom prst="rect">
            <a:avLst/>
          </a:prstGeom>
        </p:spPr>
        <p:txBody>
          <a:bodyPr wrap="square">
            <a:spAutoFit/>
          </a:bodyPr>
          <a:lstStyle/>
          <a:p>
            <a:pPr defTabSz="621720">
              <a:spcAft>
                <a:spcPts val="1200"/>
              </a:spcAft>
            </a:pPr>
            <a:r>
              <a:rPr lang="en-US" sz="2400" dirty="0">
                <a:solidFill>
                  <a:srgbClr val="494949"/>
                </a:solidFill>
                <a:cs typeface="Segoe UI" panose="020B0502040204020203" pitchFamily="34" charset="0"/>
              </a:rPr>
              <a:t>A NoSQL database uses four categories of stores:</a:t>
            </a:r>
          </a:p>
        </p:txBody>
      </p:sp>
    </p:spTree>
    <p:extLst>
      <p:ext uri="{BB962C8B-B14F-4D97-AF65-F5344CB8AC3E}">
        <p14:creationId xmlns:p14="http://schemas.microsoft.com/office/powerpoint/2010/main" val="343074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Specify the default consistency </a:t>
            </a:r>
          </a:p>
        </p:txBody>
      </p:sp>
      <p:sp>
        <p:nvSpPr>
          <p:cNvPr id="3" name="Text Placeholder 2"/>
          <p:cNvSpPr>
            <a:spLocks noGrp="1"/>
          </p:cNvSpPr>
          <p:nvPr>
            <p:ph type="body" sz="quarter" idx="11"/>
          </p:nvPr>
        </p:nvSpPr>
        <p:spPr>
          <a:xfrm>
            <a:off x="7563970" y="1335676"/>
            <a:ext cx="4358791" cy="4949771"/>
          </a:xfrm>
        </p:spPr>
        <p:txBody>
          <a:bodyPr>
            <a:noAutofit/>
          </a:bodyPr>
          <a:lstStyle/>
          <a:p>
            <a:pPr defTabSz="548640">
              <a:lnSpc>
                <a:spcPct val="100000"/>
              </a:lnSpc>
              <a:buClr>
                <a:schemeClr val="accent1"/>
              </a:buClr>
            </a:pPr>
            <a:r>
              <a:rPr lang="en-US" sz="1600" dirty="0">
                <a:solidFill>
                  <a:srgbClr val="494949"/>
                </a:solidFill>
              </a:rPr>
              <a:t>In the Azure management preview portal, access your DocumentDB account. </a:t>
            </a:r>
          </a:p>
          <a:p>
            <a:pPr defTabSz="548640">
              <a:lnSpc>
                <a:spcPct val="100000"/>
              </a:lnSpc>
              <a:buClr>
                <a:schemeClr val="accent1"/>
              </a:buClr>
            </a:pPr>
            <a:r>
              <a:rPr lang="en-US" sz="1600" dirty="0">
                <a:solidFill>
                  <a:srgbClr val="494949"/>
                </a:solidFill>
              </a:rPr>
              <a:t>In the </a:t>
            </a:r>
            <a:r>
              <a:rPr lang="en-US" sz="1600" b="1" dirty="0">
                <a:solidFill>
                  <a:srgbClr val="494949"/>
                </a:solidFill>
              </a:rPr>
              <a:t>Configuration</a:t>
            </a:r>
            <a:r>
              <a:rPr lang="en-US" sz="1600" dirty="0">
                <a:solidFill>
                  <a:srgbClr val="494949"/>
                </a:solidFill>
              </a:rPr>
              <a:t> lens, click </a:t>
            </a:r>
            <a:r>
              <a:rPr lang="en-US" sz="1600" b="1" dirty="0">
                <a:solidFill>
                  <a:srgbClr val="494949"/>
                </a:solidFill>
              </a:rPr>
              <a:t>Default Consistency</a:t>
            </a:r>
            <a:r>
              <a:rPr lang="en-US" sz="1600" dirty="0">
                <a:solidFill>
                  <a:srgbClr val="494949"/>
                </a:solidFill>
              </a:rPr>
              <a:t>.</a:t>
            </a:r>
          </a:p>
          <a:p>
            <a:pPr defTabSz="548640">
              <a:lnSpc>
                <a:spcPct val="100000"/>
              </a:lnSpc>
              <a:buClr>
                <a:schemeClr val="accent1"/>
              </a:buClr>
            </a:pPr>
            <a:r>
              <a:rPr lang="en-US" sz="1600" dirty="0">
                <a:solidFill>
                  <a:srgbClr val="494949"/>
                </a:solidFill>
              </a:rPr>
              <a:t>On the </a:t>
            </a:r>
            <a:r>
              <a:rPr lang="en-US" sz="1600" b="1" dirty="0">
                <a:solidFill>
                  <a:srgbClr val="494949"/>
                </a:solidFill>
              </a:rPr>
              <a:t>Default Consistency</a:t>
            </a:r>
            <a:r>
              <a:rPr lang="en-US" sz="1600" dirty="0">
                <a:solidFill>
                  <a:srgbClr val="494949"/>
                </a:solidFill>
              </a:rPr>
              <a:t> blade, select the default consistency level you want for your DocumentDB account.</a:t>
            </a:r>
          </a:p>
          <a:p>
            <a:pPr defTabSz="548640">
              <a:lnSpc>
                <a:spcPct val="100000"/>
              </a:lnSpc>
              <a:buClr>
                <a:schemeClr val="accent1"/>
              </a:buClr>
            </a:pPr>
            <a:r>
              <a:rPr lang="en-US" sz="1600" dirty="0">
                <a:solidFill>
                  <a:srgbClr val="494949"/>
                </a:solidFill>
              </a:rPr>
              <a:t>Click </a:t>
            </a:r>
            <a:r>
              <a:rPr lang="en-US" sz="1600" b="1" dirty="0">
                <a:solidFill>
                  <a:srgbClr val="494949"/>
                </a:solidFill>
              </a:rPr>
              <a:t>Save</a:t>
            </a:r>
            <a:r>
              <a:rPr lang="en-US" sz="1600" dirty="0">
                <a:solidFill>
                  <a:srgbClr val="494949"/>
                </a:solidFill>
              </a:rPr>
              <a:t>.</a:t>
            </a:r>
          </a:p>
          <a:p>
            <a:pPr defTabSz="548640">
              <a:lnSpc>
                <a:spcPct val="100000"/>
              </a:lnSpc>
              <a:buClr>
                <a:schemeClr val="accent1"/>
              </a:buClr>
            </a:pPr>
            <a:r>
              <a:rPr lang="en-US" sz="1600" dirty="0">
                <a:solidFill>
                  <a:srgbClr val="494949"/>
                </a:solidFill>
              </a:rPr>
              <a:t>Monitor the progress of the operation via the Azure management preview portal Notifications hub.</a:t>
            </a:r>
          </a:p>
          <a:p>
            <a:pPr defTabSz="548640">
              <a:lnSpc>
                <a:spcPct val="100000"/>
              </a:lnSpc>
              <a:buClr>
                <a:schemeClr val="accent1"/>
              </a:buClr>
            </a:pPr>
            <a:r>
              <a:rPr lang="en-US" sz="1600" dirty="0">
                <a:solidFill>
                  <a:srgbClr val="494949"/>
                </a:solidFill>
              </a:rPr>
              <a:t>Note that it can take several minutes before a change to the default consistency setting takes affect across your DocumentDB account.</a:t>
            </a:r>
          </a:p>
          <a:p>
            <a:pPr defTabSz="548640">
              <a:lnSpc>
                <a:spcPct val="100000"/>
              </a:lnSpc>
              <a:buClr>
                <a:schemeClr val="accent1"/>
              </a:buClr>
            </a:pPr>
            <a:endParaRPr lang="en-US" sz="1600" dirty="0">
              <a:solidFill>
                <a:schemeClr val="accent1"/>
              </a:solidFill>
            </a:endParaRPr>
          </a:p>
          <a:p>
            <a:pPr defTabSz="548640">
              <a:lnSpc>
                <a:spcPct val="100000"/>
              </a:lnSpc>
              <a:buClr>
                <a:schemeClr val="accent1"/>
              </a:buClr>
            </a:pPr>
            <a:endParaRPr lang="en-US" sz="1600" dirty="0">
              <a:solidFill>
                <a:schemeClr val="accent1"/>
              </a:solidFill>
            </a:endParaRPr>
          </a:p>
        </p:txBody>
      </p:sp>
      <p:pic>
        <p:nvPicPr>
          <p:cNvPr id="7" name="Picture 6"/>
          <p:cNvPicPr>
            <a:picLocks noChangeAspect="1"/>
          </p:cNvPicPr>
          <p:nvPr/>
        </p:nvPicPr>
        <p:blipFill>
          <a:blip r:embed="rId3"/>
          <a:stretch>
            <a:fillRect/>
          </a:stretch>
        </p:blipFill>
        <p:spPr>
          <a:xfrm>
            <a:off x="543620" y="1499595"/>
            <a:ext cx="5552381" cy="3009524"/>
          </a:xfrm>
          <a:prstGeom prst="rect">
            <a:avLst/>
          </a:prstGeom>
        </p:spPr>
      </p:pic>
    </p:spTree>
    <p:extLst>
      <p:ext uri="{BB962C8B-B14F-4D97-AF65-F5344CB8AC3E}">
        <p14:creationId xmlns:p14="http://schemas.microsoft.com/office/powerpoint/2010/main" val="3201004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Specify the indexing policy</a:t>
            </a:r>
          </a:p>
        </p:txBody>
      </p:sp>
      <p:sp>
        <p:nvSpPr>
          <p:cNvPr id="3" name="Text Placeholder 2"/>
          <p:cNvSpPr>
            <a:spLocks noGrp="1"/>
          </p:cNvSpPr>
          <p:nvPr>
            <p:ph type="body" sz="quarter" idx="11"/>
          </p:nvPr>
        </p:nvSpPr>
        <p:spPr>
          <a:xfrm>
            <a:off x="7563970" y="1335676"/>
            <a:ext cx="4358791" cy="4949771"/>
          </a:xfrm>
        </p:spPr>
        <p:txBody>
          <a:bodyPr>
            <a:noAutofit/>
          </a:bodyPr>
          <a:lstStyle/>
          <a:p>
            <a:pPr defTabSz="548640">
              <a:lnSpc>
                <a:spcPct val="100000"/>
              </a:lnSpc>
              <a:buClr>
                <a:schemeClr val="accent1"/>
              </a:buClr>
            </a:pPr>
            <a:r>
              <a:rPr lang="en-US" sz="1600" dirty="0">
                <a:solidFill>
                  <a:srgbClr val="494949"/>
                </a:solidFill>
              </a:rPr>
              <a:t>In the Azure management portal, access your Azure DocumentDB account.</a:t>
            </a:r>
          </a:p>
          <a:p>
            <a:pPr defTabSz="548640">
              <a:lnSpc>
                <a:spcPct val="100000"/>
              </a:lnSpc>
              <a:buClr>
                <a:schemeClr val="accent1"/>
              </a:buClr>
            </a:pPr>
            <a:r>
              <a:rPr lang="en-US" sz="1600" dirty="0">
                <a:solidFill>
                  <a:srgbClr val="494949"/>
                </a:solidFill>
              </a:rPr>
              <a:t>In the</a:t>
            </a:r>
            <a:r>
              <a:rPr lang="en-US" sz="1600" b="1" dirty="0">
                <a:solidFill>
                  <a:srgbClr val="494949"/>
                </a:solidFill>
              </a:rPr>
              <a:t> Configuration </a:t>
            </a:r>
            <a:r>
              <a:rPr lang="en-US" sz="1600" dirty="0">
                <a:solidFill>
                  <a:srgbClr val="494949"/>
                </a:solidFill>
              </a:rPr>
              <a:t>lens, click </a:t>
            </a:r>
            <a:r>
              <a:rPr lang="en-US" sz="1600" b="1" dirty="0">
                <a:solidFill>
                  <a:srgbClr val="494949"/>
                </a:solidFill>
              </a:rPr>
              <a:t>Default Consistency</a:t>
            </a:r>
            <a:r>
              <a:rPr lang="en-US" sz="1600" dirty="0">
                <a:solidFill>
                  <a:srgbClr val="494949"/>
                </a:solidFill>
              </a:rPr>
              <a:t>.</a:t>
            </a:r>
          </a:p>
          <a:p>
            <a:pPr defTabSz="548640">
              <a:lnSpc>
                <a:spcPct val="100000"/>
              </a:lnSpc>
              <a:buClr>
                <a:schemeClr val="accent1"/>
              </a:buClr>
            </a:pPr>
            <a:r>
              <a:rPr lang="en-US" sz="1600" dirty="0">
                <a:solidFill>
                  <a:srgbClr val="494949"/>
                </a:solidFill>
              </a:rPr>
              <a:t>On the </a:t>
            </a:r>
            <a:r>
              <a:rPr lang="en-US" sz="1600" b="1" dirty="0">
                <a:solidFill>
                  <a:srgbClr val="494949"/>
                </a:solidFill>
              </a:rPr>
              <a:t>Default Consistency </a:t>
            </a:r>
            <a:r>
              <a:rPr lang="en-US" sz="1600" dirty="0">
                <a:solidFill>
                  <a:srgbClr val="494949"/>
                </a:solidFill>
              </a:rPr>
              <a:t>blade, select the default consistency level that you want for your Azure DocumentDB account.</a:t>
            </a:r>
          </a:p>
          <a:p>
            <a:pPr defTabSz="548640">
              <a:lnSpc>
                <a:spcPct val="100000"/>
              </a:lnSpc>
              <a:buClr>
                <a:schemeClr val="accent1"/>
              </a:buClr>
            </a:pPr>
            <a:r>
              <a:rPr lang="en-US" sz="1600" dirty="0">
                <a:solidFill>
                  <a:srgbClr val="494949"/>
                </a:solidFill>
              </a:rPr>
              <a:t>Click </a:t>
            </a:r>
            <a:r>
              <a:rPr lang="en-US" sz="1600" b="1" dirty="0">
                <a:solidFill>
                  <a:srgbClr val="494949"/>
                </a:solidFill>
              </a:rPr>
              <a:t>Save</a:t>
            </a:r>
            <a:r>
              <a:rPr lang="en-US" sz="1600" dirty="0">
                <a:solidFill>
                  <a:srgbClr val="494949"/>
                </a:solidFill>
              </a:rPr>
              <a:t>.</a:t>
            </a:r>
          </a:p>
          <a:p>
            <a:pPr defTabSz="548640">
              <a:lnSpc>
                <a:spcPct val="100000"/>
              </a:lnSpc>
              <a:buClr>
                <a:schemeClr val="accent1"/>
              </a:buClr>
            </a:pPr>
            <a:r>
              <a:rPr lang="en-US" sz="1600" dirty="0">
                <a:solidFill>
                  <a:srgbClr val="494949"/>
                </a:solidFill>
              </a:rPr>
              <a:t>Monitor the progress of the operation via the Azure management portal </a:t>
            </a:r>
            <a:r>
              <a:rPr lang="en-US" sz="1600" b="1" dirty="0">
                <a:solidFill>
                  <a:srgbClr val="494949"/>
                </a:solidFill>
              </a:rPr>
              <a:t>Notifications</a:t>
            </a:r>
            <a:r>
              <a:rPr lang="en-US" sz="1600" dirty="0">
                <a:solidFill>
                  <a:srgbClr val="494949"/>
                </a:solidFill>
              </a:rPr>
              <a:t> hub.</a:t>
            </a:r>
          </a:p>
          <a:p>
            <a:pPr defTabSz="548640">
              <a:lnSpc>
                <a:spcPct val="100000"/>
              </a:lnSpc>
              <a:buClr>
                <a:schemeClr val="accent1"/>
              </a:buClr>
            </a:pPr>
            <a:r>
              <a:rPr lang="en-US" sz="1600" dirty="0">
                <a:solidFill>
                  <a:srgbClr val="494949"/>
                </a:solidFill>
              </a:rPr>
              <a:t>Note that it can take several minutes before a change to the default consistency setting takes effect across your Azure DocumentDB account.</a:t>
            </a:r>
          </a:p>
        </p:txBody>
      </p:sp>
      <p:pic>
        <p:nvPicPr>
          <p:cNvPr id="4" name="Picture 3"/>
          <p:cNvPicPr>
            <a:picLocks noChangeAspect="1"/>
          </p:cNvPicPr>
          <p:nvPr/>
        </p:nvPicPr>
        <p:blipFill>
          <a:blip r:embed="rId3"/>
          <a:stretch>
            <a:fillRect/>
          </a:stretch>
        </p:blipFill>
        <p:spPr>
          <a:xfrm>
            <a:off x="269241" y="1183995"/>
            <a:ext cx="7104712" cy="4907693"/>
          </a:xfrm>
          <a:prstGeom prst="rect">
            <a:avLst/>
          </a:prstGeom>
        </p:spPr>
      </p:pic>
    </p:spTree>
    <p:extLst>
      <p:ext uri="{BB962C8B-B14F-4D97-AF65-F5344CB8AC3E}">
        <p14:creationId xmlns:p14="http://schemas.microsoft.com/office/powerpoint/2010/main" val="2253416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Delete a DocumentDB account</a:t>
            </a:r>
          </a:p>
        </p:txBody>
      </p:sp>
      <p:sp>
        <p:nvSpPr>
          <p:cNvPr id="3" name="Text Placeholder 2"/>
          <p:cNvSpPr>
            <a:spLocks noGrp="1"/>
          </p:cNvSpPr>
          <p:nvPr>
            <p:ph type="body" sz="quarter" idx="11"/>
          </p:nvPr>
        </p:nvSpPr>
        <p:spPr/>
        <p:txBody>
          <a:bodyPr>
            <a:noAutofit/>
          </a:bodyPr>
          <a:lstStyle/>
          <a:p>
            <a:pPr>
              <a:lnSpc>
                <a:spcPct val="100000"/>
              </a:lnSpc>
            </a:pPr>
            <a:r>
              <a:rPr lang="en-US" sz="1600" dirty="0">
                <a:solidFill>
                  <a:srgbClr val="494949"/>
                </a:solidFill>
              </a:rPr>
              <a:t>In the Azure management preview portal, access the DocumentDB account you wish to delete. </a:t>
            </a:r>
          </a:p>
          <a:p>
            <a:pPr>
              <a:lnSpc>
                <a:spcPct val="100000"/>
              </a:lnSpc>
            </a:pPr>
            <a:r>
              <a:rPr lang="en-US" sz="1600" dirty="0">
                <a:solidFill>
                  <a:srgbClr val="494949"/>
                </a:solidFill>
              </a:rPr>
              <a:t>On the </a:t>
            </a:r>
            <a:r>
              <a:rPr lang="en-US" sz="1600" b="1" dirty="0">
                <a:solidFill>
                  <a:srgbClr val="494949"/>
                </a:solidFill>
              </a:rPr>
              <a:t>DocumentDB Account</a:t>
            </a:r>
            <a:r>
              <a:rPr lang="en-US" sz="1600" dirty="0">
                <a:solidFill>
                  <a:srgbClr val="494949"/>
                </a:solidFill>
              </a:rPr>
              <a:t> blade, click </a:t>
            </a:r>
            <a:r>
              <a:rPr lang="en-US" sz="1600" b="1" dirty="0">
                <a:solidFill>
                  <a:srgbClr val="494949"/>
                </a:solidFill>
              </a:rPr>
              <a:t>Delete</a:t>
            </a:r>
            <a:r>
              <a:rPr lang="en-US" sz="1600" dirty="0">
                <a:solidFill>
                  <a:srgbClr val="494949"/>
                </a:solidFill>
              </a:rPr>
              <a:t>.</a:t>
            </a:r>
          </a:p>
          <a:p>
            <a:pPr>
              <a:lnSpc>
                <a:spcPct val="100000"/>
              </a:lnSpc>
            </a:pPr>
            <a:r>
              <a:rPr lang="en-US" sz="1600" dirty="0">
                <a:solidFill>
                  <a:srgbClr val="494949"/>
                </a:solidFill>
              </a:rPr>
              <a:t>On the resulting confirmation blade, type the DocumentDB account name to confirm that you want to delete the account.</a:t>
            </a:r>
          </a:p>
          <a:p>
            <a:pPr>
              <a:lnSpc>
                <a:spcPct val="100000"/>
              </a:lnSpc>
            </a:pPr>
            <a:r>
              <a:rPr lang="en-US" sz="1600" dirty="0">
                <a:solidFill>
                  <a:srgbClr val="494949"/>
                </a:solidFill>
              </a:rPr>
              <a:t>On the confirmation blade, click </a:t>
            </a:r>
            <a:r>
              <a:rPr lang="en-US" sz="1600" b="1" dirty="0">
                <a:solidFill>
                  <a:srgbClr val="494949"/>
                </a:solidFill>
              </a:rPr>
              <a:t>Delete</a:t>
            </a:r>
            <a:r>
              <a:rPr lang="en-US" sz="1600" dirty="0">
                <a:solidFill>
                  <a:srgbClr val="494949"/>
                </a:solidFill>
              </a:rPr>
              <a:t>.</a:t>
            </a:r>
          </a:p>
          <a:p>
            <a:pPr>
              <a:lnSpc>
                <a:spcPct val="100000"/>
              </a:lnSpc>
            </a:pPr>
            <a:r>
              <a:rPr lang="en-US" sz="1600" dirty="0">
                <a:solidFill>
                  <a:srgbClr val="494949"/>
                </a:solidFill>
              </a:rPr>
              <a:t>Warning: There is no way to restore the content from a deleted DocumentDB account. </a:t>
            </a:r>
          </a:p>
          <a:p>
            <a:pPr>
              <a:lnSpc>
                <a:spcPct val="100000"/>
              </a:lnSpc>
            </a:pPr>
            <a:r>
              <a:rPr lang="en-US" sz="1600" dirty="0">
                <a:solidFill>
                  <a:srgbClr val="494949"/>
                </a:solidFill>
              </a:rPr>
              <a:t>Deleting a DocumentDB account will delete all of the account’s resources, including databases, collections, documents, and attachments.</a:t>
            </a:r>
          </a:p>
        </p:txBody>
      </p:sp>
      <p:pic>
        <p:nvPicPr>
          <p:cNvPr id="4" name="Picture 3"/>
          <p:cNvPicPr>
            <a:picLocks noChangeAspect="1"/>
          </p:cNvPicPr>
          <p:nvPr/>
        </p:nvPicPr>
        <p:blipFill>
          <a:blip r:embed="rId3"/>
          <a:stretch>
            <a:fillRect/>
          </a:stretch>
        </p:blipFill>
        <p:spPr>
          <a:xfrm>
            <a:off x="475735" y="1335676"/>
            <a:ext cx="6437870" cy="4838024"/>
          </a:xfrm>
          <a:prstGeom prst="rect">
            <a:avLst/>
          </a:prstGeom>
          <a:ln>
            <a:solidFill>
              <a:schemeClr val="bg1">
                <a:lumMod val="75000"/>
              </a:schemeClr>
            </a:solidFill>
          </a:ln>
        </p:spPr>
      </p:pic>
    </p:spTree>
    <p:extLst>
      <p:ext uri="{BB962C8B-B14F-4D97-AF65-F5344CB8AC3E}">
        <p14:creationId xmlns:p14="http://schemas.microsoft.com/office/powerpoint/2010/main" val="375896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chemeClr val="tx1"/>
                </a:solidFill>
              </a:rPr>
              <a:t>Agenda</a:t>
            </a:r>
          </a:p>
        </p:txBody>
      </p:sp>
      <p:sp>
        <p:nvSpPr>
          <p:cNvPr id="5" name="Text Placeholder 4"/>
          <p:cNvSpPr>
            <a:spLocks noGrp="1"/>
          </p:cNvSpPr>
          <p:nvPr>
            <p:ph type="body" sz="quarter" idx="13"/>
          </p:nvPr>
        </p:nvSpPr>
        <p:spPr>
          <a:xfrm>
            <a:off x="269241" y="1335676"/>
            <a:ext cx="8964248" cy="6190174"/>
          </a:xfrm>
        </p:spPr>
        <p:txBody>
          <a:bodyPr/>
          <a:lstStyle/>
          <a:p>
            <a:pPr>
              <a:tabLst>
                <a:tab pos="8686800" algn="r"/>
              </a:tabLst>
            </a:pPr>
            <a:r>
              <a:rPr lang="en-US" sz="2800" dirty="0">
                <a:solidFill>
                  <a:schemeClr val="tx1"/>
                </a:solidFill>
              </a:rPr>
              <a:t>Overview</a:t>
            </a:r>
          </a:p>
          <a:p>
            <a:pPr lvl="1">
              <a:tabLst>
                <a:tab pos="8686800" algn="r"/>
              </a:tabLst>
            </a:pPr>
            <a:r>
              <a:rPr lang="en-US" sz="2800" dirty="0">
                <a:solidFill>
                  <a:schemeClr val="tx1"/>
                </a:solidFill>
              </a:rPr>
              <a:t>NoSQL and </a:t>
            </a:r>
            <a:r>
              <a:rPr lang="en-US" sz="2800" dirty="0" err="1">
                <a:solidFill>
                  <a:schemeClr val="tx1"/>
                </a:solidFill>
              </a:rPr>
              <a:t>DocumentDB</a:t>
            </a:r>
            <a:endParaRPr lang="en-US" sz="2800" dirty="0">
              <a:solidFill>
                <a:schemeClr val="tx1"/>
              </a:solidFill>
            </a:endParaRPr>
          </a:p>
          <a:p>
            <a:pPr>
              <a:tabLst>
                <a:tab pos="8686800" algn="r"/>
              </a:tabLst>
            </a:pPr>
            <a:r>
              <a:rPr lang="en-US" sz="2800" dirty="0">
                <a:solidFill>
                  <a:schemeClr val="tx1"/>
                </a:solidFill>
              </a:rPr>
              <a:t>Value Proposition</a:t>
            </a:r>
          </a:p>
          <a:p>
            <a:pPr>
              <a:tabLst>
                <a:tab pos="8686800" algn="r"/>
              </a:tabLst>
            </a:pPr>
            <a:r>
              <a:rPr lang="en-US" sz="2800" dirty="0">
                <a:solidFill>
                  <a:schemeClr val="tx1"/>
                </a:solidFill>
              </a:rPr>
              <a:t>Azure </a:t>
            </a:r>
            <a:r>
              <a:rPr lang="en-US" sz="2800" dirty="0" err="1">
                <a:solidFill>
                  <a:schemeClr val="tx1"/>
                </a:solidFill>
              </a:rPr>
              <a:t>DocumentDB</a:t>
            </a:r>
            <a:r>
              <a:rPr lang="en-US" sz="2800" dirty="0">
                <a:solidFill>
                  <a:schemeClr val="tx1"/>
                </a:solidFill>
              </a:rPr>
              <a:t> Basics</a:t>
            </a:r>
          </a:p>
          <a:p>
            <a:pPr>
              <a:tabLst>
                <a:tab pos="8686800" algn="r"/>
              </a:tabLst>
            </a:pPr>
            <a:r>
              <a:rPr lang="en-US" sz="2800" dirty="0">
                <a:solidFill>
                  <a:schemeClr val="tx1"/>
                </a:solidFill>
              </a:rPr>
              <a:t>Demo: Account Creation</a:t>
            </a:r>
          </a:p>
          <a:p>
            <a:pPr>
              <a:tabLst>
                <a:tab pos="8686800" algn="r"/>
              </a:tabLst>
            </a:pPr>
            <a:r>
              <a:rPr lang="en-US" sz="2800" dirty="0">
                <a:solidFill>
                  <a:schemeClr val="tx1"/>
                </a:solidFill>
              </a:rPr>
              <a:t>Queries, transactions, indexing, Security</a:t>
            </a:r>
          </a:p>
          <a:p>
            <a:pPr>
              <a:tabLst>
                <a:tab pos="8686800" algn="r"/>
              </a:tabLst>
            </a:pPr>
            <a:r>
              <a:rPr lang="en-US" sz="2800" dirty="0">
                <a:solidFill>
                  <a:schemeClr val="tx1"/>
                </a:solidFill>
              </a:rPr>
              <a:t>Management</a:t>
            </a:r>
          </a:p>
          <a:p>
            <a:pPr>
              <a:tabLst>
                <a:tab pos="8686800" algn="r"/>
              </a:tabLst>
            </a:pPr>
            <a:r>
              <a:rPr lang="en-US" sz="2800" dirty="0">
                <a:solidFill>
                  <a:schemeClr val="accent5"/>
                </a:solidFill>
              </a:rPr>
              <a:t>Tools</a:t>
            </a:r>
          </a:p>
          <a:p>
            <a:pPr>
              <a:tabLst>
                <a:tab pos="8686800" algn="r"/>
              </a:tabLst>
            </a:pPr>
            <a:r>
              <a:rPr lang="en-US" sz="2800" dirty="0">
                <a:solidFill>
                  <a:schemeClr val="tx1"/>
                </a:solidFill>
              </a:rPr>
              <a:t>Summary</a:t>
            </a:r>
          </a:p>
          <a:p>
            <a:pPr marL="0" indent="0">
              <a:buNone/>
              <a:tabLst>
                <a:tab pos="8686800" algn="r"/>
              </a:tabLst>
            </a:pPr>
            <a:endParaRPr lang="en-US" sz="1800" u="sng" dirty="0"/>
          </a:p>
        </p:txBody>
      </p:sp>
    </p:spTree>
    <p:extLst>
      <p:ext uri="{BB962C8B-B14F-4D97-AF65-F5344CB8AC3E}">
        <p14:creationId xmlns:p14="http://schemas.microsoft.com/office/powerpoint/2010/main" val="12588993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solidFill>
                  <a:srgbClr val="0072C6"/>
                </a:solidFill>
              </a:rPr>
              <a:t>Tools</a:t>
            </a:r>
          </a:p>
        </p:txBody>
      </p:sp>
      <p:sp>
        <p:nvSpPr>
          <p:cNvPr id="9" name="TextBox 8"/>
          <p:cNvSpPr txBox="1"/>
          <p:nvPr/>
        </p:nvSpPr>
        <p:spPr>
          <a:xfrm>
            <a:off x="4415308" y="4894457"/>
            <a:ext cx="3523672" cy="941796"/>
          </a:xfrm>
          <a:prstGeom prst="rect">
            <a:avLst/>
          </a:prstGeom>
          <a:noFill/>
        </p:spPr>
        <p:txBody>
          <a:bodyPr wrap="square" lIns="182880" tIns="146304" rIns="182880" bIns="146304" rtlCol="0">
            <a:spAutoFit/>
          </a:bodyPr>
          <a:lstStyle/>
          <a:p>
            <a:r>
              <a:rPr lang="en-US" sz="1400" u="sng" dirty="0">
                <a:solidFill>
                  <a:srgbClr val="494949"/>
                </a:solidFill>
              </a:rPr>
              <a:t>https://azure.microsoft.com/en-us/blog/exploring-azure-documentdb-in-visual-studio/</a:t>
            </a:r>
          </a:p>
        </p:txBody>
      </p:sp>
      <p:sp>
        <p:nvSpPr>
          <p:cNvPr id="3" name="Rectangle 2"/>
          <p:cNvSpPr/>
          <p:nvPr/>
        </p:nvSpPr>
        <p:spPr bwMode="auto">
          <a:xfrm>
            <a:off x="4380670" y="1498452"/>
            <a:ext cx="3447288" cy="11528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Microsoft Cloud Explorer for </a:t>
            </a:r>
            <a:b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Visual Studio</a:t>
            </a:r>
          </a:p>
        </p:txBody>
      </p:sp>
      <p:sp>
        <p:nvSpPr>
          <p:cNvPr id="21" name="Rectangle 20"/>
          <p:cNvSpPr/>
          <p:nvPr/>
        </p:nvSpPr>
        <p:spPr bwMode="auto">
          <a:xfrm>
            <a:off x="4392216" y="2804698"/>
            <a:ext cx="3417454" cy="2075709"/>
          </a:xfrm>
          <a:prstGeom prst="rec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8108258" y="1498452"/>
            <a:ext cx="3493641" cy="11528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Azure DocumentDB </a:t>
            </a:r>
            <a:b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data-migration tool</a:t>
            </a:r>
          </a:p>
        </p:txBody>
      </p:sp>
      <p:pic>
        <p:nvPicPr>
          <p:cNvPr id="6" name="Picture 5" descr="sqlexportsour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7539" y="2798224"/>
            <a:ext cx="3478108" cy="2608581"/>
          </a:xfrm>
          <a:prstGeom prst="rect">
            <a:avLst/>
          </a:prstGeom>
        </p:spPr>
      </p:pic>
      <p:sp>
        <p:nvSpPr>
          <p:cNvPr id="13" name="TextBox 12"/>
          <p:cNvSpPr txBox="1"/>
          <p:nvPr/>
        </p:nvSpPr>
        <p:spPr>
          <a:xfrm>
            <a:off x="8083057" y="5432367"/>
            <a:ext cx="3523672" cy="941796"/>
          </a:xfrm>
          <a:prstGeom prst="rect">
            <a:avLst/>
          </a:prstGeom>
          <a:noFill/>
        </p:spPr>
        <p:txBody>
          <a:bodyPr wrap="square" lIns="182880" tIns="146304" rIns="182880" bIns="146304" rtlCol="0">
            <a:spAutoFit/>
          </a:bodyPr>
          <a:lstStyle/>
          <a:p>
            <a:r>
              <a:rPr lang="en-US" sz="1400" dirty="0">
                <a:solidFill>
                  <a:srgbClr val="494949"/>
                </a:solidFill>
                <a:hlinkClick r:id="rId4"/>
              </a:rPr>
              <a:t>https://azure.microsoft.com/en-us/documentation/articles/documentdb-import-data/</a:t>
            </a:r>
            <a:endParaRPr lang="en-US" sz="1400" dirty="0">
              <a:solidFill>
                <a:srgbClr val="494949"/>
              </a:solidFill>
            </a:endParaRPr>
          </a:p>
        </p:txBody>
      </p:sp>
      <p:sp>
        <p:nvSpPr>
          <p:cNvPr id="24" name="Rectangle 23"/>
          <p:cNvSpPr/>
          <p:nvPr/>
        </p:nvSpPr>
        <p:spPr bwMode="auto">
          <a:xfrm>
            <a:off x="8132936" y="2793155"/>
            <a:ext cx="3452090" cy="2622468"/>
          </a:xfrm>
          <a:prstGeom prst="rec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p:nvPicPr>
        <p:blipFill>
          <a:blip r:embed="rId5"/>
          <a:stretch>
            <a:fillRect/>
          </a:stretch>
        </p:blipFill>
        <p:spPr>
          <a:xfrm>
            <a:off x="577186" y="2788727"/>
            <a:ext cx="3520440" cy="1582044"/>
          </a:xfrm>
          <a:prstGeom prst="rect">
            <a:avLst/>
          </a:prstGeom>
        </p:spPr>
      </p:pic>
      <p:sp>
        <p:nvSpPr>
          <p:cNvPr id="4" name="TextBox 3"/>
          <p:cNvSpPr txBox="1"/>
          <p:nvPr/>
        </p:nvSpPr>
        <p:spPr>
          <a:xfrm>
            <a:off x="570675" y="4382666"/>
            <a:ext cx="2944091" cy="510909"/>
          </a:xfrm>
          <a:prstGeom prst="rect">
            <a:avLst/>
          </a:prstGeom>
          <a:noFill/>
        </p:spPr>
        <p:txBody>
          <a:bodyPr wrap="square" lIns="182880" tIns="146304" rIns="182880" bIns="146304" rtlCol="0">
            <a:spAutoFit/>
          </a:bodyPr>
          <a:lstStyle/>
          <a:p>
            <a:r>
              <a:rPr lang="en-US" sz="1400" dirty="0">
                <a:solidFill>
                  <a:srgbClr val="494949"/>
                </a:solidFill>
                <a:hlinkClick r:id="rId6"/>
              </a:rPr>
              <a:t>http://portal.azure.com</a:t>
            </a:r>
            <a:r>
              <a:rPr lang="en-US" sz="1400" dirty="0">
                <a:solidFill>
                  <a:srgbClr val="494949"/>
                </a:solidFill>
              </a:rPr>
              <a:t> </a:t>
            </a:r>
          </a:p>
        </p:txBody>
      </p:sp>
      <p:sp>
        <p:nvSpPr>
          <p:cNvPr id="7" name="Rectangle 6"/>
          <p:cNvSpPr/>
          <p:nvPr/>
        </p:nvSpPr>
        <p:spPr bwMode="auto">
          <a:xfrm>
            <a:off x="582215" y="1498452"/>
            <a:ext cx="3516741" cy="11528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Document Explorer in </a:t>
            </a:r>
            <a:b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Azure portal</a:t>
            </a:r>
          </a:p>
        </p:txBody>
      </p:sp>
      <p:sp>
        <p:nvSpPr>
          <p:cNvPr id="25" name="Rectangle 24"/>
          <p:cNvSpPr/>
          <p:nvPr/>
        </p:nvSpPr>
        <p:spPr bwMode="auto">
          <a:xfrm>
            <a:off x="582224" y="2804701"/>
            <a:ext cx="3509818" cy="1567706"/>
          </a:xfrm>
          <a:prstGeom prst="rect">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7"/>
          <a:stretch>
            <a:fillRect/>
          </a:stretch>
        </p:blipFill>
        <p:spPr>
          <a:xfrm>
            <a:off x="4408376" y="2788728"/>
            <a:ext cx="3401568" cy="2103801"/>
          </a:xfrm>
          <a:prstGeom prst="rect">
            <a:avLst/>
          </a:prstGeom>
        </p:spPr>
      </p:pic>
    </p:spTree>
    <p:extLst>
      <p:ext uri="{BB962C8B-B14F-4D97-AF65-F5344CB8AC3E}">
        <p14:creationId xmlns:p14="http://schemas.microsoft.com/office/powerpoint/2010/main" val="577860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400" dirty="0">
                <a:solidFill>
                  <a:schemeClr val="tx1"/>
                </a:solidFill>
              </a:rPr>
              <a:t>Agenda</a:t>
            </a:r>
          </a:p>
        </p:txBody>
      </p:sp>
      <p:sp>
        <p:nvSpPr>
          <p:cNvPr id="5" name="Text Placeholder 4"/>
          <p:cNvSpPr>
            <a:spLocks noGrp="1"/>
          </p:cNvSpPr>
          <p:nvPr>
            <p:ph type="body" sz="quarter" idx="13"/>
          </p:nvPr>
        </p:nvSpPr>
        <p:spPr>
          <a:xfrm>
            <a:off x="269241" y="1335676"/>
            <a:ext cx="8964248" cy="6190174"/>
          </a:xfrm>
        </p:spPr>
        <p:txBody>
          <a:bodyPr/>
          <a:lstStyle/>
          <a:p>
            <a:pPr>
              <a:tabLst>
                <a:tab pos="8686800" algn="r"/>
              </a:tabLst>
            </a:pPr>
            <a:r>
              <a:rPr lang="en-US" sz="2800" dirty="0">
                <a:solidFill>
                  <a:schemeClr val="tx1"/>
                </a:solidFill>
              </a:rPr>
              <a:t>Overview</a:t>
            </a:r>
          </a:p>
          <a:p>
            <a:pPr lvl="1">
              <a:tabLst>
                <a:tab pos="8686800" algn="r"/>
              </a:tabLst>
            </a:pPr>
            <a:r>
              <a:rPr lang="en-US" sz="2800" dirty="0">
                <a:solidFill>
                  <a:schemeClr val="tx1"/>
                </a:solidFill>
              </a:rPr>
              <a:t>NoSQL and </a:t>
            </a:r>
            <a:r>
              <a:rPr lang="en-US" sz="2800" dirty="0" err="1">
                <a:solidFill>
                  <a:schemeClr val="tx1"/>
                </a:solidFill>
              </a:rPr>
              <a:t>DocumentDB</a:t>
            </a:r>
            <a:endParaRPr lang="en-US" sz="2800" dirty="0">
              <a:solidFill>
                <a:schemeClr val="tx1"/>
              </a:solidFill>
            </a:endParaRPr>
          </a:p>
          <a:p>
            <a:pPr>
              <a:tabLst>
                <a:tab pos="8686800" algn="r"/>
              </a:tabLst>
            </a:pPr>
            <a:r>
              <a:rPr lang="en-US" sz="2800" dirty="0">
                <a:solidFill>
                  <a:schemeClr val="tx1"/>
                </a:solidFill>
              </a:rPr>
              <a:t>Value Proposition</a:t>
            </a:r>
          </a:p>
          <a:p>
            <a:pPr>
              <a:tabLst>
                <a:tab pos="8686800" algn="r"/>
              </a:tabLst>
            </a:pPr>
            <a:r>
              <a:rPr lang="en-US" sz="2800" dirty="0">
                <a:solidFill>
                  <a:schemeClr val="tx1"/>
                </a:solidFill>
              </a:rPr>
              <a:t>Azure </a:t>
            </a:r>
            <a:r>
              <a:rPr lang="en-US" sz="2800" dirty="0" err="1">
                <a:solidFill>
                  <a:schemeClr val="tx1"/>
                </a:solidFill>
              </a:rPr>
              <a:t>DocumentDB</a:t>
            </a:r>
            <a:r>
              <a:rPr lang="en-US" sz="2800" dirty="0">
                <a:solidFill>
                  <a:schemeClr val="tx1"/>
                </a:solidFill>
              </a:rPr>
              <a:t> Basics</a:t>
            </a:r>
          </a:p>
          <a:p>
            <a:pPr>
              <a:tabLst>
                <a:tab pos="8686800" algn="r"/>
              </a:tabLst>
            </a:pPr>
            <a:r>
              <a:rPr lang="en-US" sz="2800" dirty="0">
                <a:solidFill>
                  <a:schemeClr val="tx1"/>
                </a:solidFill>
              </a:rPr>
              <a:t>Demo: Account Creation</a:t>
            </a:r>
          </a:p>
          <a:p>
            <a:pPr>
              <a:tabLst>
                <a:tab pos="8686800" algn="r"/>
              </a:tabLst>
            </a:pPr>
            <a:r>
              <a:rPr lang="en-US" sz="2800" dirty="0">
                <a:solidFill>
                  <a:schemeClr val="tx1"/>
                </a:solidFill>
              </a:rPr>
              <a:t>Queries, transactions, indexing, Security</a:t>
            </a:r>
          </a:p>
          <a:p>
            <a:pPr>
              <a:tabLst>
                <a:tab pos="8686800" algn="r"/>
              </a:tabLst>
            </a:pPr>
            <a:r>
              <a:rPr lang="en-US" sz="2800" dirty="0">
                <a:solidFill>
                  <a:schemeClr val="tx1"/>
                </a:solidFill>
              </a:rPr>
              <a:t>Management</a:t>
            </a:r>
          </a:p>
          <a:p>
            <a:pPr>
              <a:tabLst>
                <a:tab pos="8686800" algn="r"/>
              </a:tabLst>
            </a:pPr>
            <a:r>
              <a:rPr lang="en-US" sz="2800" dirty="0">
                <a:solidFill>
                  <a:schemeClr val="tx1"/>
                </a:solidFill>
              </a:rPr>
              <a:t>Tools</a:t>
            </a:r>
          </a:p>
          <a:p>
            <a:pPr>
              <a:tabLst>
                <a:tab pos="8686800" algn="r"/>
              </a:tabLst>
            </a:pPr>
            <a:r>
              <a:rPr lang="en-US" sz="2800" dirty="0">
                <a:solidFill>
                  <a:schemeClr val="accent5"/>
                </a:solidFill>
              </a:rPr>
              <a:t>Summary</a:t>
            </a:r>
          </a:p>
          <a:p>
            <a:pPr marL="0" indent="0">
              <a:buNone/>
              <a:tabLst>
                <a:tab pos="8686800" algn="r"/>
              </a:tabLst>
            </a:pPr>
            <a:endParaRPr lang="en-US" sz="1800" u="sng" dirty="0"/>
          </a:p>
        </p:txBody>
      </p:sp>
    </p:spTree>
    <p:extLst>
      <p:ext uri="{BB962C8B-B14F-4D97-AF65-F5344CB8AC3E}">
        <p14:creationId xmlns:p14="http://schemas.microsoft.com/office/powerpoint/2010/main" val="169550446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solidFill>
                  <a:schemeClr val="bg1"/>
                </a:solidFill>
              </a:rPr>
              <a:t>DocumentDB</a:t>
            </a:r>
            <a:br>
              <a:rPr lang="en-US" sz="5400" dirty="0">
                <a:solidFill>
                  <a:schemeClr val="bg1"/>
                </a:solidFill>
              </a:rPr>
            </a:br>
            <a:r>
              <a:rPr lang="en-US" sz="5400" dirty="0">
                <a:solidFill>
                  <a:schemeClr val="bg1"/>
                </a:solidFill>
              </a:rPr>
              <a:t>is particularly</a:t>
            </a:r>
            <a:br>
              <a:rPr lang="en-US" sz="5400" dirty="0">
                <a:solidFill>
                  <a:schemeClr val="bg1"/>
                </a:solidFill>
              </a:rPr>
            </a:br>
            <a:r>
              <a:rPr lang="en-US" sz="5400" dirty="0">
                <a:solidFill>
                  <a:schemeClr val="bg1"/>
                </a:solidFill>
              </a:rPr>
              <a:t>suited for web </a:t>
            </a:r>
            <a:br>
              <a:rPr lang="en-US" sz="5400" dirty="0">
                <a:solidFill>
                  <a:schemeClr val="bg1"/>
                </a:solidFill>
              </a:rPr>
            </a:br>
            <a:r>
              <a:rPr lang="en-US" sz="5400" dirty="0">
                <a:solidFill>
                  <a:schemeClr val="bg1"/>
                </a:solidFill>
              </a:rPr>
              <a:t>and mobile </a:t>
            </a:r>
            <a:br>
              <a:rPr lang="en-US" sz="5400" dirty="0">
                <a:solidFill>
                  <a:schemeClr val="bg1"/>
                </a:solidFill>
              </a:rPr>
            </a:br>
            <a:r>
              <a:rPr lang="en-US" sz="5400" dirty="0">
                <a:solidFill>
                  <a:schemeClr val="bg1"/>
                </a:solidFill>
              </a:rPr>
              <a:t>applications</a:t>
            </a:r>
          </a:p>
        </p:txBody>
      </p:sp>
      <p:sp>
        <p:nvSpPr>
          <p:cNvPr id="14" name="Rectangle 13"/>
          <p:cNvSpPr/>
          <p:nvPr/>
        </p:nvSpPr>
        <p:spPr bwMode="auto">
          <a:xfrm>
            <a:off x="6096001" y="-3099"/>
            <a:ext cx="6094413" cy="6856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95"/>
          <p:cNvSpPr>
            <a:spLocks/>
          </p:cNvSpPr>
          <p:nvPr/>
        </p:nvSpPr>
        <p:spPr bwMode="auto">
          <a:xfrm flipH="1">
            <a:off x="4489335" y="271213"/>
            <a:ext cx="1459983" cy="94814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7" name="Freeform 95"/>
          <p:cNvSpPr>
            <a:spLocks/>
          </p:cNvSpPr>
          <p:nvPr/>
        </p:nvSpPr>
        <p:spPr bwMode="auto">
          <a:xfrm flipH="1">
            <a:off x="6146702" y="422032"/>
            <a:ext cx="1686536" cy="105345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1416" tIns="45708" rIns="91416" bIns="45708" numCol="1" anchor="t" anchorCtr="0" compatLnSpc="1">
            <a:prstTxWarp prst="textNoShape">
              <a:avLst/>
            </a:prstTxWarp>
          </a:bodyPr>
          <a:lstStyle/>
          <a:p>
            <a:endParaRPr lang="en-US" sz="1799" kern="0" dirty="0">
              <a:solidFill>
                <a:srgbClr val="000000"/>
              </a:solidFill>
            </a:endParaRPr>
          </a:p>
        </p:txBody>
      </p:sp>
      <p:sp>
        <p:nvSpPr>
          <p:cNvPr id="18" name="Freeform 95"/>
          <p:cNvSpPr>
            <a:spLocks/>
          </p:cNvSpPr>
          <p:nvPr/>
        </p:nvSpPr>
        <p:spPr bwMode="auto">
          <a:xfrm flipH="1">
            <a:off x="5334600" y="910193"/>
            <a:ext cx="1243634" cy="8076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16" tIns="45708" rIns="91416" bIns="45708" numCol="1" anchor="t" anchorCtr="0" compatLnSpc="1">
            <a:prstTxWarp prst="textNoShape">
              <a:avLst/>
            </a:prstTxWarp>
          </a:bodyPr>
          <a:lstStyle/>
          <a:p>
            <a:endParaRPr lang="en-US" sz="1799" kern="0" dirty="0">
              <a:solidFill>
                <a:srgbClr val="505050"/>
              </a:solidFill>
            </a:endParaRPr>
          </a:p>
        </p:txBody>
      </p:sp>
      <p:sp>
        <p:nvSpPr>
          <p:cNvPr id="24" name="Text Placeholder 3"/>
          <p:cNvSpPr txBox="1">
            <a:spLocks/>
          </p:cNvSpPr>
          <p:nvPr/>
        </p:nvSpPr>
        <p:spPr>
          <a:xfrm>
            <a:off x="6295292" y="1765300"/>
            <a:ext cx="5895121" cy="3715239"/>
          </a:xfrm>
          <a:prstGeom prst="rect">
            <a:avLst/>
          </a:prstGeom>
        </p:spPr>
        <p:txBody>
          <a:bodyPr vert="horz" wrap="square" lIns="146266" tIns="91416" rIns="146266" bIns="91416" rtlCol="0" anchor="t">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8627" b="0" kern="1200" spc="0" baseline="0">
                <a:solidFill>
                  <a:schemeClr val="bg1"/>
                </a:solidFill>
                <a:latin typeface="+mj-lt"/>
                <a:ea typeface="+mn-ea"/>
                <a:cs typeface="+mn-cs"/>
              </a:defRPr>
            </a:lvl1pPr>
            <a:lvl2pPr marL="336113"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2pPr>
            <a:lvl3pPr marL="560187"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3pPr>
            <a:lvl4pPr marL="784261"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4pPr>
            <a:lvl5pPr marL="1008335" marR="0" indent="0" algn="l" defTabSz="914367" rtl="0" eaLnBrk="1" fontAlgn="auto" latinLnBrk="0" hangingPunct="1">
              <a:lnSpc>
                <a:spcPct val="90000"/>
              </a:lnSpc>
              <a:spcBef>
                <a:spcPct val="20000"/>
              </a:spcBef>
              <a:spcAft>
                <a:spcPts val="0"/>
              </a:spcAft>
              <a:buClrTx/>
              <a:buSzPct val="90000"/>
              <a:buFontTx/>
              <a:buNone/>
              <a:tabLst/>
              <a:defRPr sz="3529" kern="1200" spc="0" baseline="0">
                <a:solidFill>
                  <a:schemeClr val="tx2"/>
                </a:solidFill>
                <a:latin typeface="Segoe Pro Ligh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25000"/>
              </a:lnSpc>
              <a:spcBef>
                <a:spcPts val="0"/>
              </a:spcBef>
            </a:pPr>
            <a:r>
              <a:rPr lang="en-US" sz="3600" dirty="0">
                <a:solidFill>
                  <a:srgbClr val="0071BC"/>
                </a:solidFill>
              </a:rPr>
              <a:t>Catalog data</a:t>
            </a:r>
          </a:p>
          <a:p>
            <a:pPr>
              <a:lnSpc>
                <a:spcPct val="125000"/>
              </a:lnSpc>
              <a:spcBef>
                <a:spcPts val="0"/>
              </a:spcBef>
            </a:pPr>
            <a:r>
              <a:rPr lang="en-US" sz="3600" dirty="0">
                <a:solidFill>
                  <a:srgbClr val="0071BC"/>
                </a:solidFill>
              </a:rPr>
              <a:t>Preferences and state</a:t>
            </a:r>
          </a:p>
          <a:p>
            <a:pPr>
              <a:lnSpc>
                <a:spcPct val="125000"/>
              </a:lnSpc>
              <a:spcBef>
                <a:spcPts val="0"/>
              </a:spcBef>
            </a:pPr>
            <a:r>
              <a:rPr lang="en-US" sz="3600" dirty="0">
                <a:solidFill>
                  <a:srgbClr val="0071BC"/>
                </a:solidFill>
              </a:rPr>
              <a:t>Event store</a:t>
            </a:r>
          </a:p>
          <a:p>
            <a:pPr>
              <a:lnSpc>
                <a:spcPct val="125000"/>
              </a:lnSpc>
              <a:spcBef>
                <a:spcPts val="0"/>
              </a:spcBef>
            </a:pPr>
            <a:r>
              <a:rPr lang="en-US" sz="3600" dirty="0">
                <a:solidFill>
                  <a:srgbClr val="0071BC"/>
                </a:solidFill>
              </a:rPr>
              <a:t>User generated content</a:t>
            </a:r>
          </a:p>
          <a:p>
            <a:pPr>
              <a:lnSpc>
                <a:spcPct val="125000"/>
              </a:lnSpc>
              <a:spcBef>
                <a:spcPts val="0"/>
              </a:spcBef>
            </a:pPr>
            <a:r>
              <a:rPr lang="en-US" sz="3600" dirty="0">
                <a:solidFill>
                  <a:srgbClr val="0071BC"/>
                </a:solidFill>
              </a:rPr>
              <a:t>Data exchange</a:t>
            </a:r>
          </a:p>
          <a:p>
            <a:pPr>
              <a:lnSpc>
                <a:spcPct val="125000"/>
              </a:lnSpc>
              <a:spcBef>
                <a:spcPts val="0"/>
              </a:spcBef>
            </a:pPr>
            <a:r>
              <a:rPr lang="en-US" sz="3600" dirty="0">
                <a:solidFill>
                  <a:srgbClr val="0071BC"/>
                </a:solidFill>
              </a:rPr>
              <a:t>Gaming</a:t>
            </a:r>
          </a:p>
          <a:p>
            <a:pPr>
              <a:lnSpc>
                <a:spcPct val="125000"/>
              </a:lnSpc>
              <a:spcBef>
                <a:spcPts val="0"/>
              </a:spcBef>
            </a:pPr>
            <a:endParaRPr lang="en-US" sz="3600" dirty="0">
              <a:solidFill>
                <a:srgbClr val="0071BC"/>
              </a:solidFill>
            </a:endParaRPr>
          </a:p>
        </p:txBody>
      </p:sp>
    </p:spTree>
    <p:extLst>
      <p:ext uri="{BB962C8B-B14F-4D97-AF65-F5344CB8AC3E}">
        <p14:creationId xmlns:p14="http://schemas.microsoft.com/office/powerpoint/2010/main" val="557736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0072C6"/>
                </a:solidFill>
              </a:rPr>
              <a:t>Azure DocumentDB service summary</a:t>
            </a:r>
          </a:p>
        </p:txBody>
      </p:sp>
      <p:sp>
        <p:nvSpPr>
          <p:cNvPr id="9" name="Text Placeholder 8"/>
          <p:cNvSpPr>
            <a:spLocks noGrp="1"/>
          </p:cNvSpPr>
          <p:nvPr>
            <p:ph type="body" sz="quarter" idx="4294967295"/>
          </p:nvPr>
        </p:nvSpPr>
        <p:spPr>
          <a:xfrm>
            <a:off x="269240" y="1756274"/>
            <a:ext cx="6404692" cy="4381500"/>
          </a:xfrm>
        </p:spPr>
        <p:txBody>
          <a:bodyPr/>
          <a:lstStyle/>
          <a:p>
            <a:pPr marL="0" indent="0">
              <a:spcAft>
                <a:spcPts val="300"/>
              </a:spcAft>
              <a:buNone/>
            </a:pPr>
            <a:r>
              <a:rPr lang="en-US" sz="2400" dirty="0">
                <a:latin typeface="+mn-lt"/>
              </a:rPr>
              <a:t>Unique among NoSQL stores:</a:t>
            </a:r>
          </a:p>
          <a:p>
            <a:pPr marL="468630" lvl="1" indent="-285750">
              <a:spcBef>
                <a:spcPts val="600"/>
              </a:spcBef>
              <a:spcAft>
                <a:spcPts val="300"/>
              </a:spcAft>
            </a:pPr>
            <a:r>
              <a:rPr lang="en-US" sz="2000" dirty="0">
                <a:latin typeface="+mj-lt"/>
              </a:rPr>
              <a:t>Developed for the cloud and for delivery</a:t>
            </a:r>
            <a:br>
              <a:rPr lang="en-US" sz="2000" dirty="0">
                <a:latin typeface="+mj-lt"/>
              </a:rPr>
            </a:br>
            <a:r>
              <a:rPr lang="en-US" sz="2000" dirty="0">
                <a:latin typeface="+mj-lt"/>
              </a:rPr>
              <a:t>as a service</a:t>
            </a:r>
          </a:p>
          <a:p>
            <a:pPr marL="468630" lvl="1" indent="-285750">
              <a:spcBef>
                <a:spcPts val="600"/>
              </a:spcBef>
              <a:spcAft>
                <a:spcPts val="300"/>
              </a:spcAft>
            </a:pPr>
            <a:r>
              <a:rPr lang="en-US" sz="2000" dirty="0">
                <a:latin typeface="+mj-lt"/>
              </a:rPr>
              <a:t>Truly query-able JSON store</a:t>
            </a:r>
          </a:p>
          <a:p>
            <a:pPr marL="468630" lvl="1" indent="-285750">
              <a:spcBef>
                <a:spcPts val="600"/>
              </a:spcBef>
              <a:spcAft>
                <a:spcPts val="300"/>
              </a:spcAft>
            </a:pPr>
            <a:r>
              <a:rPr lang="en-US" sz="2000" dirty="0">
                <a:latin typeface="+mj-lt"/>
              </a:rPr>
              <a:t>Transactional processing through language-integrated JavaScript</a:t>
            </a:r>
          </a:p>
          <a:p>
            <a:pPr marL="468630" lvl="1" indent="-285750">
              <a:spcBef>
                <a:spcPts val="600"/>
              </a:spcBef>
              <a:spcAft>
                <a:spcPts val="300"/>
              </a:spcAft>
            </a:pPr>
            <a:r>
              <a:rPr lang="en-US" sz="2000" dirty="0">
                <a:latin typeface="+mj-lt"/>
              </a:rPr>
              <a:t>Predictable performance and </a:t>
            </a:r>
            <a:br>
              <a:rPr lang="en-US" sz="2000" dirty="0">
                <a:latin typeface="+mj-lt"/>
              </a:rPr>
            </a:br>
            <a:r>
              <a:rPr lang="en-US" sz="2000" dirty="0">
                <a:latin typeface="+mj-lt"/>
              </a:rPr>
              <a:t>tunable consistency</a:t>
            </a:r>
          </a:p>
          <a:p>
            <a:pPr marL="182880" lvl="1" indent="0">
              <a:spcBef>
                <a:spcPts val="600"/>
              </a:spcBef>
              <a:buNone/>
            </a:pPr>
            <a:endParaRPr lang="en-US" sz="1800" dirty="0">
              <a:latin typeface="+mj-lt"/>
            </a:endParaRPr>
          </a:p>
        </p:txBody>
      </p:sp>
      <p:pic>
        <p:nvPicPr>
          <p:cNvPr id="6" name="Picture 5"/>
          <p:cNvPicPr>
            <a:picLocks noChangeAspect="1"/>
          </p:cNvPicPr>
          <p:nvPr/>
        </p:nvPicPr>
        <p:blipFill>
          <a:blip r:embed="rId3"/>
          <a:stretch>
            <a:fillRect/>
          </a:stretch>
        </p:blipFill>
        <p:spPr>
          <a:xfrm>
            <a:off x="5978064" y="2274777"/>
            <a:ext cx="7288579" cy="4863262"/>
          </a:xfrm>
          <a:prstGeom prst="rect">
            <a:avLst/>
          </a:prstGeom>
        </p:spPr>
      </p:pic>
    </p:spTree>
    <p:extLst>
      <p:ext uri="{BB962C8B-B14F-4D97-AF65-F5344CB8AC3E}">
        <p14:creationId xmlns:p14="http://schemas.microsoft.com/office/powerpoint/2010/main" val="1695396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Build</a:t>
            </a:r>
            <a:r>
              <a:rPr lang="en-US" baseline="0" dirty="0">
                <a:solidFill>
                  <a:schemeClr val="accent1"/>
                </a:solidFill>
              </a:rPr>
              <a:t> your first Azure DocumentDB app today</a:t>
            </a:r>
            <a:endParaRPr lang="en-US" dirty="0">
              <a:solidFill>
                <a:schemeClr val="accent1"/>
              </a:solidFill>
            </a:endParaRPr>
          </a:p>
        </p:txBody>
      </p:sp>
      <p:sp>
        <p:nvSpPr>
          <p:cNvPr id="6" name="TextBox 5"/>
          <p:cNvSpPr txBox="1"/>
          <p:nvPr/>
        </p:nvSpPr>
        <p:spPr>
          <a:xfrm>
            <a:off x="4290292" y="3155447"/>
            <a:ext cx="3382889" cy="1886670"/>
          </a:xfrm>
          <a:prstGeom prst="rect">
            <a:avLst/>
          </a:prstGeom>
          <a:noFill/>
        </p:spPr>
        <p:txBody>
          <a:bodyPr wrap="square" lIns="0" tIns="0" rIns="0" bIns="0" rtlCol="0">
            <a:spAutoFit/>
          </a:bodyPr>
          <a:lstStyle/>
          <a:p>
            <a:pPr defTabSz="931684" fontAlgn="base">
              <a:lnSpc>
                <a:spcPct val="90000"/>
              </a:lnSpc>
              <a:spcBef>
                <a:spcPct val="0"/>
              </a:spcBef>
              <a:spcAft>
                <a:spcPts val="600"/>
              </a:spcAft>
              <a:defRPr/>
            </a:pPr>
            <a:r>
              <a:rPr lang="en-US" sz="3600" dirty="0">
                <a:solidFill>
                  <a:srgbClr val="18BDF2"/>
                </a:solidFill>
                <a:latin typeface="Segoe UI Light"/>
                <a:ea typeface="MS PGothic" charset="0"/>
                <a:cs typeface="Segoe UI Semibold" panose="020B0702040204020203" pitchFamily="34" charset="0"/>
              </a:rPr>
              <a:t>Get support</a:t>
            </a:r>
          </a:p>
          <a:p>
            <a:pPr>
              <a:lnSpc>
                <a:spcPct val="110000"/>
              </a:lnSpc>
            </a:pPr>
            <a:r>
              <a:rPr lang="en-US" sz="1400" b="1" dirty="0">
                <a:solidFill>
                  <a:srgbClr val="494949"/>
                </a:solidFill>
              </a:rPr>
              <a:t>Schedule a 1:1 chat directly with </a:t>
            </a:r>
            <a:br>
              <a:rPr lang="en-US" sz="1400" b="1" dirty="0">
                <a:solidFill>
                  <a:srgbClr val="494949"/>
                </a:solidFill>
              </a:rPr>
            </a:br>
            <a:r>
              <a:rPr lang="en-US" sz="1400" b="1" dirty="0">
                <a:solidFill>
                  <a:srgbClr val="494949"/>
                </a:solidFill>
              </a:rPr>
              <a:t>the Azure DocumentDB engineering team </a:t>
            </a:r>
            <a:r>
              <a:rPr lang="en-US" sz="1400" dirty="0">
                <a:solidFill>
                  <a:srgbClr val="494949"/>
                </a:solidFill>
              </a:rPr>
              <a:t>at askdocdb.com</a:t>
            </a:r>
          </a:p>
          <a:p>
            <a:pPr defTabSz="931684" fontAlgn="base">
              <a:lnSpc>
                <a:spcPct val="110000"/>
              </a:lnSpc>
              <a:spcBef>
                <a:spcPct val="0"/>
              </a:spcBef>
              <a:spcAft>
                <a:spcPts val="600"/>
              </a:spcAft>
              <a:defRPr/>
            </a:pPr>
            <a:endParaRPr lang="en-US" sz="3600" dirty="0">
              <a:solidFill>
                <a:srgbClr val="505050"/>
              </a:solidFill>
              <a:latin typeface="Segoe UI Light"/>
              <a:ea typeface="MS PGothic" charset="0"/>
              <a:cs typeface="Segoe UI Semibold" panose="020B0702040204020203" pitchFamily="34" charset="0"/>
            </a:endParaRPr>
          </a:p>
        </p:txBody>
      </p:sp>
      <p:sp>
        <p:nvSpPr>
          <p:cNvPr id="7" name="TextBox 6"/>
          <p:cNvSpPr txBox="1"/>
          <p:nvPr/>
        </p:nvSpPr>
        <p:spPr>
          <a:xfrm>
            <a:off x="7996236" y="3155447"/>
            <a:ext cx="3145492" cy="2203167"/>
          </a:xfrm>
          <a:prstGeom prst="rect">
            <a:avLst/>
          </a:prstGeom>
          <a:noFill/>
        </p:spPr>
        <p:txBody>
          <a:bodyPr wrap="square" lIns="0" tIns="0" rIns="0" bIns="0" rtlCol="0">
            <a:spAutoFit/>
          </a:bodyPr>
          <a:lstStyle/>
          <a:p>
            <a:pPr defTabSz="913330" fontAlgn="base">
              <a:spcBef>
                <a:spcPct val="0"/>
              </a:spcBef>
              <a:spcAft>
                <a:spcPts val="600"/>
              </a:spcAft>
              <a:defRPr/>
            </a:pPr>
            <a:r>
              <a:rPr lang="en-US" sz="3600" dirty="0">
                <a:solidFill>
                  <a:srgbClr val="18BDF2"/>
                </a:solidFill>
                <a:latin typeface="Segoe UI Light"/>
                <a:ea typeface="MS PGothic" charset="0"/>
                <a:cs typeface="Segoe UI Semibold" panose="020B0702040204020203" pitchFamily="34" charset="0"/>
              </a:rPr>
              <a:t>Give feedback</a:t>
            </a:r>
          </a:p>
          <a:p>
            <a:pPr>
              <a:lnSpc>
                <a:spcPct val="110000"/>
              </a:lnSpc>
              <a:spcAft>
                <a:spcPts val="600"/>
              </a:spcAft>
            </a:pPr>
            <a:r>
              <a:rPr lang="en-US" sz="1400" b="1" dirty="0">
                <a:solidFill>
                  <a:srgbClr val="494949"/>
                </a:solidFill>
              </a:rPr>
              <a:t>Ask questions through the forum </a:t>
            </a:r>
            <a:br>
              <a:rPr lang="en-US" sz="1400" b="1" dirty="0">
                <a:solidFill>
                  <a:srgbClr val="494949"/>
                </a:solidFill>
              </a:rPr>
            </a:br>
            <a:r>
              <a:rPr lang="en-US" sz="1400" dirty="0">
                <a:solidFill>
                  <a:srgbClr val="494949"/>
                </a:solidFill>
              </a:rPr>
              <a:t>at http://aka.ms/docdbforum </a:t>
            </a:r>
          </a:p>
          <a:p>
            <a:pPr>
              <a:lnSpc>
                <a:spcPct val="110000"/>
              </a:lnSpc>
              <a:spcAft>
                <a:spcPts val="600"/>
              </a:spcAft>
            </a:pPr>
            <a:r>
              <a:rPr lang="en-US" sz="1400" b="1" dirty="0">
                <a:solidFill>
                  <a:srgbClr val="494949"/>
                </a:solidFill>
              </a:rPr>
              <a:t>Suggest an idea and vote to support other ideas </a:t>
            </a:r>
            <a:r>
              <a:rPr lang="en-US" sz="1400" dirty="0">
                <a:solidFill>
                  <a:srgbClr val="494949"/>
                </a:solidFill>
              </a:rPr>
              <a:t>for Azure DocumentDB at http://aka.ms/docdbideas </a:t>
            </a:r>
          </a:p>
          <a:p>
            <a:pPr>
              <a:lnSpc>
                <a:spcPct val="110000"/>
              </a:lnSpc>
              <a:spcAft>
                <a:spcPts val="600"/>
              </a:spcAft>
            </a:pPr>
            <a:r>
              <a:rPr lang="en-US" sz="1400" b="1" dirty="0">
                <a:solidFill>
                  <a:srgbClr val="494949"/>
                </a:solidFill>
              </a:rPr>
              <a:t>On Twitter </a:t>
            </a:r>
            <a:r>
              <a:rPr lang="en-US" sz="1400" dirty="0">
                <a:solidFill>
                  <a:srgbClr val="494949"/>
                </a:solidFill>
              </a:rPr>
              <a:t>@documentdb</a:t>
            </a:r>
          </a:p>
        </p:txBody>
      </p:sp>
      <p:sp>
        <p:nvSpPr>
          <p:cNvPr id="8" name="TextBox 7"/>
          <p:cNvSpPr txBox="1"/>
          <p:nvPr/>
        </p:nvSpPr>
        <p:spPr>
          <a:xfrm>
            <a:off x="771012" y="3155447"/>
            <a:ext cx="3196226" cy="2621743"/>
          </a:xfrm>
          <a:prstGeom prst="rect">
            <a:avLst/>
          </a:prstGeom>
          <a:noFill/>
        </p:spPr>
        <p:txBody>
          <a:bodyPr wrap="square" lIns="0" tIns="0" rIns="0" bIns="0" rtlCol="0">
            <a:spAutoFit/>
          </a:bodyPr>
          <a:lstStyle/>
          <a:p>
            <a:pPr defTabSz="931684" fontAlgn="base">
              <a:lnSpc>
                <a:spcPct val="90000"/>
              </a:lnSpc>
              <a:spcBef>
                <a:spcPct val="0"/>
              </a:spcBef>
              <a:spcAft>
                <a:spcPts val="600"/>
              </a:spcAft>
              <a:defRPr/>
            </a:pPr>
            <a:r>
              <a:rPr lang="en-US" sz="3600" dirty="0">
                <a:solidFill>
                  <a:srgbClr val="18BDF2"/>
                </a:solidFill>
                <a:latin typeface="Segoe UI Light"/>
                <a:ea typeface="MS PGothic" charset="0"/>
                <a:cs typeface="Segoe UI Semibold" panose="020B0702040204020203" pitchFamily="34" charset="0"/>
              </a:rPr>
              <a:t>Get started</a:t>
            </a:r>
          </a:p>
          <a:p>
            <a:pPr defTabSz="931684" fontAlgn="base">
              <a:lnSpc>
                <a:spcPct val="110000"/>
              </a:lnSpc>
              <a:spcBef>
                <a:spcPct val="0"/>
              </a:spcBef>
              <a:spcAft>
                <a:spcPts val="600"/>
              </a:spcAft>
              <a:defRPr/>
            </a:pPr>
            <a:r>
              <a:rPr lang="en-US" sz="1400" b="1" dirty="0">
                <a:solidFill>
                  <a:srgbClr val="494949"/>
                </a:solidFill>
              </a:rPr>
              <a:t>Sign up for Azure DocumentDB </a:t>
            </a:r>
            <a:br>
              <a:rPr lang="en-US" sz="1400" b="1" dirty="0">
                <a:solidFill>
                  <a:srgbClr val="494949"/>
                </a:solidFill>
              </a:rPr>
            </a:br>
            <a:r>
              <a:rPr lang="en-US" sz="1400" dirty="0">
                <a:solidFill>
                  <a:srgbClr val="494949"/>
                </a:solidFill>
              </a:rPr>
              <a:t>at http://aka.ms/docdbstart </a:t>
            </a:r>
          </a:p>
          <a:p>
            <a:pPr defTabSz="931684" fontAlgn="base">
              <a:lnSpc>
                <a:spcPct val="110000"/>
              </a:lnSpc>
              <a:spcBef>
                <a:spcPct val="0"/>
              </a:spcBef>
              <a:spcAft>
                <a:spcPts val="600"/>
              </a:spcAft>
              <a:defRPr/>
            </a:pPr>
            <a:r>
              <a:rPr lang="en-US" sz="1400" b="1" dirty="0">
                <a:solidFill>
                  <a:srgbClr val="494949"/>
                </a:solidFill>
              </a:rPr>
              <a:t>Access and configure your account </a:t>
            </a:r>
            <a:br>
              <a:rPr lang="en-US" sz="1400" b="1" dirty="0">
                <a:solidFill>
                  <a:srgbClr val="494949"/>
                </a:solidFill>
              </a:rPr>
            </a:br>
            <a:r>
              <a:rPr lang="en-US" sz="1400" dirty="0">
                <a:solidFill>
                  <a:srgbClr val="494949"/>
                </a:solidFill>
              </a:rPr>
              <a:t>at http://portal.azure.com</a:t>
            </a:r>
          </a:p>
          <a:p>
            <a:pPr defTabSz="931684" fontAlgn="base">
              <a:lnSpc>
                <a:spcPct val="110000"/>
              </a:lnSpc>
              <a:spcBef>
                <a:spcPct val="0"/>
              </a:spcBef>
              <a:spcAft>
                <a:spcPts val="600"/>
              </a:spcAft>
              <a:defRPr/>
            </a:pPr>
            <a:r>
              <a:rPr lang="en-US" sz="1400" b="1" dirty="0">
                <a:solidFill>
                  <a:srgbClr val="494949"/>
                </a:solidFill>
              </a:rPr>
              <a:t>Download an SDK </a:t>
            </a:r>
            <a:r>
              <a:rPr lang="en-US" sz="1400" dirty="0">
                <a:solidFill>
                  <a:srgbClr val="494949"/>
                </a:solidFill>
              </a:rPr>
              <a:t>from </a:t>
            </a:r>
            <a:br>
              <a:rPr lang="en-US" sz="1400" dirty="0">
                <a:solidFill>
                  <a:srgbClr val="494949"/>
                </a:solidFill>
              </a:rPr>
            </a:br>
            <a:r>
              <a:rPr lang="en-US" sz="1400" dirty="0">
                <a:solidFill>
                  <a:srgbClr val="494949"/>
                </a:solidFill>
              </a:rPr>
              <a:t>http://aka.ms/docdbsdks, </a:t>
            </a:r>
            <a:br>
              <a:rPr lang="en-US" sz="1400" dirty="0">
                <a:solidFill>
                  <a:srgbClr val="494949"/>
                </a:solidFill>
              </a:rPr>
            </a:br>
            <a:r>
              <a:rPr lang="en-US" sz="1400" dirty="0">
                <a:solidFill>
                  <a:srgbClr val="494949"/>
                </a:solidFill>
              </a:rPr>
              <a:t>and then </a:t>
            </a:r>
            <a:r>
              <a:rPr lang="en-US" sz="1400" b="1" dirty="0">
                <a:solidFill>
                  <a:srgbClr val="494949"/>
                </a:solidFill>
              </a:rPr>
              <a:t>build a sample</a:t>
            </a:r>
            <a:r>
              <a:rPr lang="en-US" sz="1400" dirty="0">
                <a:solidFill>
                  <a:srgbClr val="494949"/>
                </a:solidFill>
              </a:rPr>
              <a:t> at </a:t>
            </a:r>
            <a:br>
              <a:rPr lang="en-US" sz="1400" dirty="0">
                <a:solidFill>
                  <a:srgbClr val="494949"/>
                </a:solidFill>
              </a:rPr>
            </a:br>
            <a:r>
              <a:rPr lang="en-US" sz="1400" dirty="0">
                <a:solidFill>
                  <a:srgbClr val="494949"/>
                </a:solidFill>
              </a:rPr>
              <a:t>http://aka.ms/docdbsample </a:t>
            </a:r>
          </a:p>
        </p:txBody>
      </p:sp>
      <p:cxnSp>
        <p:nvCxnSpPr>
          <p:cNvPr id="9" name="Straight Connector 8"/>
          <p:cNvCxnSpPr/>
          <p:nvPr/>
        </p:nvCxnSpPr>
        <p:spPr>
          <a:xfrm>
            <a:off x="4128765" y="2432135"/>
            <a:ext cx="0" cy="338074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34708" y="2432135"/>
            <a:ext cx="0" cy="3380740"/>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stretch>
            <a:fillRect/>
          </a:stretch>
        </p:blipFill>
        <p:spPr>
          <a:xfrm>
            <a:off x="771012" y="1705537"/>
            <a:ext cx="800019" cy="1394723"/>
          </a:xfrm>
          <a:prstGeom prst="rect">
            <a:avLst/>
          </a:prstGeom>
        </p:spPr>
      </p:pic>
      <p:pic>
        <p:nvPicPr>
          <p:cNvPr id="16" name="Picture 15"/>
          <p:cNvPicPr>
            <a:picLocks noChangeAspect="1"/>
          </p:cNvPicPr>
          <p:nvPr/>
        </p:nvPicPr>
        <p:blipFill>
          <a:blip r:embed="rId4"/>
          <a:stretch>
            <a:fillRect/>
          </a:stretch>
        </p:blipFill>
        <p:spPr>
          <a:xfrm>
            <a:off x="7996237" y="1919111"/>
            <a:ext cx="905658" cy="1172898"/>
          </a:xfrm>
          <a:prstGeom prst="rect">
            <a:avLst/>
          </a:prstGeom>
        </p:spPr>
      </p:pic>
      <p:pic>
        <p:nvPicPr>
          <p:cNvPr id="17" name="Picture 16"/>
          <p:cNvPicPr>
            <a:picLocks noChangeAspect="1"/>
          </p:cNvPicPr>
          <p:nvPr/>
        </p:nvPicPr>
        <p:blipFill>
          <a:blip r:embed="rId5"/>
          <a:stretch>
            <a:fillRect/>
          </a:stretch>
        </p:blipFill>
        <p:spPr>
          <a:xfrm>
            <a:off x="4290292" y="1894207"/>
            <a:ext cx="981196" cy="1206053"/>
          </a:xfrm>
          <a:prstGeom prst="rect">
            <a:avLst/>
          </a:prstGeom>
        </p:spPr>
      </p:pic>
    </p:spTree>
    <p:extLst>
      <p:ext uri="{BB962C8B-B14F-4D97-AF65-F5344CB8AC3E}">
        <p14:creationId xmlns:p14="http://schemas.microsoft.com/office/powerpoint/2010/main" val="198618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Thank you!</a:t>
            </a:r>
          </a:p>
        </p:txBody>
      </p:sp>
      <p:sp>
        <p:nvSpPr>
          <p:cNvPr id="4" name="Text Box 3"/>
          <p:cNvSpPr txBox="1">
            <a:spLocks noChangeArrowheads="1"/>
          </p:cNvSpPr>
          <p:nvPr/>
        </p:nvSpPr>
        <p:spPr bwMode="blackWhite">
          <a:xfrm>
            <a:off x="273903" y="6078667"/>
            <a:ext cx="10972832" cy="608784"/>
          </a:xfrm>
          <a:prstGeom prst="rect">
            <a:avLst/>
          </a:prstGeom>
          <a:noFill/>
          <a:ln w="12700">
            <a:noFill/>
            <a:miter lim="800000"/>
            <a:headEnd type="none" w="sm" len="sm"/>
            <a:tailEnd type="none" w="sm" len="sm"/>
          </a:ln>
          <a:effectLst/>
        </p:spPr>
        <p:txBody>
          <a:bodyPr vert="horz" wrap="square" lIns="182505" tIns="146000" rIns="182505" bIns="146000" numCol="1" anchor="t" anchorCtr="0" compatLnSpc="1">
            <a:prstTxWarp prst="textNoShape">
              <a:avLst/>
            </a:prstTxWarp>
            <a:spAutoFit/>
          </a:bodyPr>
          <a:lstStyle/>
          <a:p>
            <a:pPr defTabSz="930442" eaLnBrk="0" hangingPunct="0"/>
            <a:r>
              <a:rPr lang="en-US" sz="680" dirty="0">
                <a:gradFill>
                  <a:gsLst>
                    <a:gs pos="0">
                      <a:srgbClr val="FFFFFF"/>
                    </a:gs>
                    <a:gs pos="100000">
                      <a:srgbClr val="FFFFFF"/>
                    </a:gs>
                  </a:gsLst>
                  <a:lin ang="5400000" scaled="0"/>
                </a:gradFill>
                <a:cs typeface="Segoe UI" pitchFamily="34" charset="0"/>
              </a:rPr>
              <a:t>© 2015 Microsoft Corporation. All rights reserved. Microsoft, Windows, Windows Vista and other product names are or may be registered trademarks and/or trademarks in the U.S. and/or other countries.</a:t>
            </a:r>
          </a:p>
          <a:p>
            <a:pPr defTabSz="930442" eaLnBrk="0" hangingPunct="0"/>
            <a:r>
              <a:rPr lang="en-US" sz="68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39890417"/>
      </p:ext>
    </p:extLst>
  </p:cSld>
  <p:clrMapOvr>
    <a:masterClrMapping/>
  </p:clrMapOvr>
  <mc:AlternateContent xmlns:mc="http://schemas.openxmlformats.org/markup-compatibility/2006" xmlns:p14="http://schemas.microsoft.com/office/powerpoint/2010/main">
    <mc:Choice Requires="p14">
      <p:transition p14:dur="0" advClick="0" advTm="2000"/>
    </mc:Choice>
    <mc:Fallback xmlns="">
      <p:transition advClick="0" advTm="2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Key-value stores</a:t>
            </a:r>
          </a:p>
        </p:txBody>
      </p:sp>
      <p:sp>
        <p:nvSpPr>
          <p:cNvPr id="3" name="Rectangle 2"/>
          <p:cNvSpPr/>
          <p:nvPr/>
        </p:nvSpPr>
        <p:spPr>
          <a:xfrm>
            <a:off x="422662" y="1793337"/>
            <a:ext cx="5250005" cy="2384715"/>
          </a:xfrm>
          <a:prstGeom prst="rect">
            <a:avLst/>
          </a:prstGeom>
        </p:spPr>
        <p:txBody>
          <a:bodyPr wrap="square" lIns="0" tIns="89642" rIns="0" bIns="89642">
            <a:spAutoFit/>
          </a:bodyPr>
          <a:lstStyle/>
          <a:p>
            <a:pPr defTabSz="896386">
              <a:lnSpc>
                <a:spcPct val="120000"/>
              </a:lnSpc>
            </a:pPr>
            <a:r>
              <a:rPr lang="en-US" sz="2400" kern="0" dirty="0">
                <a:solidFill>
                  <a:srgbClr val="505050"/>
                </a:solidFill>
              </a:rPr>
              <a:t>Key-value stores offer high speed through the least-complicated data model—anything can be stored as </a:t>
            </a:r>
            <a:br>
              <a:rPr lang="en-US" sz="2400" kern="0" dirty="0">
                <a:solidFill>
                  <a:srgbClr val="505050"/>
                </a:solidFill>
              </a:rPr>
            </a:br>
            <a:r>
              <a:rPr lang="en-US" sz="2400" kern="0" dirty="0">
                <a:solidFill>
                  <a:srgbClr val="505050"/>
                </a:solidFill>
              </a:rPr>
              <a:t>a value, as long as each value is associated with a key or name.</a:t>
            </a:r>
          </a:p>
        </p:txBody>
      </p:sp>
      <p:cxnSp>
        <p:nvCxnSpPr>
          <p:cNvPr id="28" name="Straight Connector 27"/>
          <p:cNvCxnSpPr/>
          <p:nvPr/>
        </p:nvCxnSpPr>
        <p:spPr>
          <a:xfrm>
            <a:off x="7207634" y="2582662"/>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207634" y="3459201"/>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207634" y="4355625"/>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6535315" y="2256150"/>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2" name="Oval 31"/>
          <p:cNvSpPr/>
          <p:nvPr/>
        </p:nvSpPr>
        <p:spPr bwMode="auto">
          <a:xfrm>
            <a:off x="10074126" y="2256150"/>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3" name="Oval 32"/>
          <p:cNvSpPr/>
          <p:nvPr/>
        </p:nvSpPr>
        <p:spPr bwMode="auto">
          <a:xfrm>
            <a:off x="6535315" y="3165779"/>
            <a:ext cx="672319" cy="672320"/>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4" name="Oval 33"/>
          <p:cNvSpPr/>
          <p:nvPr/>
        </p:nvSpPr>
        <p:spPr bwMode="auto">
          <a:xfrm>
            <a:off x="10074126" y="3165779"/>
            <a:ext cx="672319" cy="672320"/>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5" name="Oval 34"/>
          <p:cNvSpPr/>
          <p:nvPr/>
        </p:nvSpPr>
        <p:spPr bwMode="auto">
          <a:xfrm>
            <a:off x="6535315" y="4062204"/>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6" name="Oval 35"/>
          <p:cNvSpPr/>
          <p:nvPr/>
        </p:nvSpPr>
        <p:spPr bwMode="auto">
          <a:xfrm>
            <a:off x="10074126" y="4062204"/>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gradFill>
                <a:gsLst>
                  <a:gs pos="0">
                    <a:srgbClr val="FFFFFF"/>
                  </a:gs>
                  <a:gs pos="100000">
                    <a:srgbClr val="FFFFFF"/>
                  </a:gs>
                </a:gsLst>
                <a:lin ang="5400000" scaled="0"/>
              </a:gradFill>
            </a:endParaRPr>
          </a:p>
        </p:txBody>
      </p:sp>
      <p:sp>
        <p:nvSpPr>
          <p:cNvPr id="37" name="Rectangle 36"/>
          <p:cNvSpPr/>
          <p:nvPr/>
        </p:nvSpPr>
        <p:spPr>
          <a:xfrm>
            <a:off x="5900520" y="2379080"/>
            <a:ext cx="582211" cy="363946"/>
          </a:xfrm>
          <a:prstGeom prst="rect">
            <a:avLst/>
          </a:prstGeom>
        </p:spPr>
        <p:txBody>
          <a:bodyPr wrap="none">
            <a:spAutoFit/>
          </a:bodyPr>
          <a:lstStyle/>
          <a:p>
            <a:pPr defTabSz="896386"/>
            <a:r>
              <a:rPr lang="en-US" sz="1765" b="1" kern="0" dirty="0">
                <a:solidFill>
                  <a:srgbClr val="505050"/>
                </a:solidFill>
              </a:rPr>
              <a:t>Key</a:t>
            </a:r>
          </a:p>
        </p:txBody>
      </p:sp>
      <p:sp>
        <p:nvSpPr>
          <p:cNvPr id="38" name="Rectangle 37"/>
          <p:cNvSpPr/>
          <p:nvPr/>
        </p:nvSpPr>
        <p:spPr>
          <a:xfrm>
            <a:off x="10783622" y="2379080"/>
            <a:ext cx="787395" cy="363946"/>
          </a:xfrm>
          <a:prstGeom prst="rect">
            <a:avLst/>
          </a:prstGeom>
        </p:spPr>
        <p:txBody>
          <a:bodyPr wrap="none">
            <a:spAutoFit/>
          </a:bodyPr>
          <a:lstStyle/>
          <a:p>
            <a:pPr defTabSz="896386"/>
            <a:r>
              <a:rPr lang="en-US" sz="1765" b="1" kern="0" dirty="0">
                <a:solidFill>
                  <a:srgbClr val="505050"/>
                </a:solidFill>
              </a:rPr>
              <a:t>Value</a:t>
            </a:r>
          </a:p>
        </p:txBody>
      </p:sp>
      <p:sp>
        <p:nvSpPr>
          <p:cNvPr id="39" name="Rectangle 38"/>
          <p:cNvSpPr/>
          <p:nvPr/>
        </p:nvSpPr>
        <p:spPr>
          <a:xfrm>
            <a:off x="286358" y="5964709"/>
            <a:ext cx="10618213" cy="393954"/>
          </a:xfrm>
          <a:prstGeom prst="rect">
            <a:avLst/>
          </a:prstGeom>
        </p:spPr>
        <p:txBody>
          <a:bodyPr wrap="square">
            <a:spAutoFit/>
          </a:bodyPr>
          <a:lstStyle/>
          <a:p>
            <a:pPr defTabSz="896386"/>
            <a:r>
              <a:rPr lang="en-US" sz="980" kern="0" dirty="0">
                <a:solidFill>
                  <a:srgbClr val="494949"/>
                </a:solidFill>
              </a:rPr>
              <a:t>Image based on: PricewaterhouseCoopers. “Data models in NoSQL and NewSQL databases.” 2015</a:t>
            </a:r>
            <a:br>
              <a:rPr lang="en-US" sz="980" kern="0" dirty="0">
                <a:solidFill>
                  <a:srgbClr val="494949"/>
                </a:solidFill>
              </a:rPr>
            </a:br>
            <a:r>
              <a:rPr lang="en-US" sz="980" kern="0" dirty="0">
                <a:solidFill>
                  <a:srgbClr val="494949"/>
                </a:solidFill>
              </a:rPr>
              <a:t>http://www.pwc.com/us/en/technology-forecast/2015/remapping-database-landscape/features/assets/data-models-production.pdf</a:t>
            </a:r>
          </a:p>
        </p:txBody>
      </p:sp>
    </p:spTree>
    <p:extLst>
      <p:ext uri="{BB962C8B-B14F-4D97-AF65-F5344CB8AC3E}">
        <p14:creationId xmlns:p14="http://schemas.microsoft.com/office/powerpoint/2010/main" val="32278281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Wide-column stores</a:t>
            </a:r>
          </a:p>
        </p:txBody>
      </p:sp>
      <p:sp>
        <p:nvSpPr>
          <p:cNvPr id="3" name="Rectangle 2"/>
          <p:cNvSpPr/>
          <p:nvPr/>
        </p:nvSpPr>
        <p:spPr>
          <a:xfrm>
            <a:off x="422662" y="1793337"/>
            <a:ext cx="11358100" cy="1067431"/>
          </a:xfrm>
          <a:prstGeom prst="rect">
            <a:avLst/>
          </a:prstGeom>
        </p:spPr>
        <p:txBody>
          <a:bodyPr wrap="square" lIns="0" tIns="89642" rIns="0" bIns="89642">
            <a:spAutoFit/>
          </a:bodyPr>
          <a:lstStyle/>
          <a:p>
            <a:pPr defTabSz="896386">
              <a:lnSpc>
                <a:spcPct val="120000"/>
              </a:lnSpc>
            </a:pPr>
            <a:r>
              <a:rPr lang="en-US" sz="2400" kern="0" dirty="0">
                <a:solidFill>
                  <a:srgbClr val="505050"/>
                </a:solidFill>
              </a:rPr>
              <a:t>Wide-column stores are fast and can be almost as simple as key-value stores. They include a primary key, an optional secondary key, and anything stored as a value.</a:t>
            </a:r>
          </a:p>
        </p:txBody>
      </p:sp>
      <p:sp>
        <p:nvSpPr>
          <p:cNvPr id="39" name="Rectangle 38"/>
          <p:cNvSpPr/>
          <p:nvPr/>
        </p:nvSpPr>
        <p:spPr>
          <a:xfrm>
            <a:off x="286358" y="5964709"/>
            <a:ext cx="10618213" cy="393954"/>
          </a:xfrm>
          <a:prstGeom prst="rect">
            <a:avLst/>
          </a:prstGeom>
        </p:spPr>
        <p:txBody>
          <a:bodyPr wrap="square">
            <a:spAutoFit/>
          </a:bodyPr>
          <a:lstStyle/>
          <a:p>
            <a:pPr defTabSz="896386"/>
            <a:r>
              <a:rPr lang="en-US" sz="980" kern="0" dirty="0">
                <a:solidFill>
                  <a:srgbClr val="494949"/>
                </a:solidFill>
              </a:rPr>
              <a:t>Image based on: PricewaterhouseCoopers. “Data models in NoSQL and NewSQL databases.” 2015</a:t>
            </a:r>
            <a:br>
              <a:rPr lang="en-US" sz="980" kern="0" dirty="0">
                <a:solidFill>
                  <a:srgbClr val="494949"/>
                </a:solidFill>
              </a:rPr>
            </a:br>
            <a:r>
              <a:rPr lang="en-US" sz="980" kern="0" dirty="0">
                <a:solidFill>
                  <a:srgbClr val="494949"/>
                </a:solidFill>
              </a:rPr>
              <a:t>http://www.pwc.com/us/en/technology-forecast/2015/remapping-database-landscape/features/assets/data-models-production.pdf</a:t>
            </a:r>
          </a:p>
        </p:txBody>
      </p:sp>
      <p:cxnSp>
        <p:nvCxnSpPr>
          <p:cNvPr id="18" name="Straight Connector 17"/>
          <p:cNvCxnSpPr/>
          <p:nvPr/>
        </p:nvCxnSpPr>
        <p:spPr>
          <a:xfrm flipV="1">
            <a:off x="3033215" y="4527830"/>
            <a:ext cx="4183316" cy="894"/>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05686" y="5275745"/>
            <a:ext cx="8262188"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33215" y="3781704"/>
            <a:ext cx="5090134"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472963" y="3024903"/>
            <a:ext cx="1344637" cy="331899"/>
          </a:xfrm>
          <a:prstGeom prst="rect">
            <a:avLst/>
          </a:prstGeom>
        </p:spPr>
        <p:txBody>
          <a:bodyPr wrap="square">
            <a:spAutoFit/>
          </a:bodyPr>
          <a:lstStyle/>
          <a:p>
            <a:pPr algn="ctr" defTabSz="896386"/>
            <a:r>
              <a:rPr lang="en-US" sz="1568" b="1" kern="0" dirty="0">
                <a:solidFill>
                  <a:srgbClr val="494949"/>
                </a:solidFill>
              </a:rPr>
              <a:t>Values</a:t>
            </a:r>
          </a:p>
        </p:txBody>
      </p:sp>
      <p:sp>
        <p:nvSpPr>
          <p:cNvPr id="22" name="Oval 21"/>
          <p:cNvSpPr/>
          <p:nvPr/>
        </p:nvSpPr>
        <p:spPr bwMode="auto">
          <a:xfrm>
            <a:off x="183798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3" name="Oval 22"/>
          <p:cNvSpPr/>
          <p:nvPr/>
        </p:nvSpPr>
        <p:spPr bwMode="auto">
          <a:xfrm>
            <a:off x="284819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4" name="Oval 23"/>
          <p:cNvSpPr/>
          <p:nvPr/>
        </p:nvSpPr>
        <p:spPr bwMode="auto">
          <a:xfrm>
            <a:off x="385840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5" name="Oval 24"/>
          <p:cNvSpPr/>
          <p:nvPr/>
        </p:nvSpPr>
        <p:spPr bwMode="auto">
          <a:xfrm>
            <a:off x="4868613" y="5051639"/>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26" name="Oval 25"/>
          <p:cNvSpPr/>
          <p:nvPr/>
        </p:nvSpPr>
        <p:spPr bwMode="auto">
          <a:xfrm>
            <a:off x="587882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1" name="Oval 40"/>
          <p:cNvSpPr/>
          <p:nvPr/>
        </p:nvSpPr>
        <p:spPr bwMode="auto">
          <a:xfrm>
            <a:off x="688903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2" name="Oval 41"/>
          <p:cNvSpPr/>
          <p:nvPr/>
        </p:nvSpPr>
        <p:spPr bwMode="auto">
          <a:xfrm>
            <a:off x="789924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3" name="Oval 42"/>
          <p:cNvSpPr/>
          <p:nvPr/>
        </p:nvSpPr>
        <p:spPr bwMode="auto">
          <a:xfrm>
            <a:off x="8909454"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4" name="Oval 43"/>
          <p:cNvSpPr/>
          <p:nvPr/>
        </p:nvSpPr>
        <p:spPr bwMode="auto">
          <a:xfrm>
            <a:off x="991966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5" name="Oval 44"/>
          <p:cNvSpPr/>
          <p:nvPr/>
        </p:nvSpPr>
        <p:spPr bwMode="auto">
          <a:xfrm>
            <a:off x="2848193"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6" name="Oval 45"/>
          <p:cNvSpPr/>
          <p:nvPr/>
        </p:nvSpPr>
        <p:spPr bwMode="auto">
          <a:xfrm>
            <a:off x="385840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7" name="Oval 46"/>
          <p:cNvSpPr/>
          <p:nvPr/>
        </p:nvSpPr>
        <p:spPr bwMode="auto">
          <a:xfrm>
            <a:off x="486861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8" name="Oval 47"/>
          <p:cNvSpPr/>
          <p:nvPr/>
        </p:nvSpPr>
        <p:spPr bwMode="auto">
          <a:xfrm>
            <a:off x="587882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49" name="Oval 48"/>
          <p:cNvSpPr/>
          <p:nvPr/>
        </p:nvSpPr>
        <p:spPr bwMode="auto">
          <a:xfrm>
            <a:off x="688903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50" name="Oval 49"/>
          <p:cNvSpPr/>
          <p:nvPr/>
        </p:nvSpPr>
        <p:spPr bwMode="auto">
          <a:xfrm>
            <a:off x="2848193"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51" name="Oval 50"/>
          <p:cNvSpPr/>
          <p:nvPr/>
        </p:nvSpPr>
        <p:spPr bwMode="auto">
          <a:xfrm>
            <a:off x="385840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52" name="Oval 51"/>
          <p:cNvSpPr/>
          <p:nvPr/>
        </p:nvSpPr>
        <p:spPr bwMode="auto">
          <a:xfrm>
            <a:off x="486861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53" name="Oval 52"/>
          <p:cNvSpPr/>
          <p:nvPr/>
        </p:nvSpPr>
        <p:spPr bwMode="auto">
          <a:xfrm>
            <a:off x="5878824" y="355759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54" name="Oval 53"/>
          <p:cNvSpPr/>
          <p:nvPr/>
        </p:nvSpPr>
        <p:spPr bwMode="auto">
          <a:xfrm>
            <a:off x="688903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sp>
        <p:nvSpPr>
          <p:cNvPr id="55" name="Oval 54"/>
          <p:cNvSpPr/>
          <p:nvPr/>
        </p:nvSpPr>
        <p:spPr bwMode="auto">
          <a:xfrm>
            <a:off x="789924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cxnSp>
        <p:nvCxnSpPr>
          <p:cNvPr id="56" name="Straight Connector 55"/>
          <p:cNvCxnSpPr/>
          <p:nvPr/>
        </p:nvCxnSpPr>
        <p:spPr>
          <a:xfrm>
            <a:off x="3929640" y="3377607"/>
            <a:ext cx="440742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21091" y="3986029"/>
            <a:ext cx="1344637" cy="331899"/>
          </a:xfrm>
          <a:prstGeom prst="rect">
            <a:avLst/>
          </a:prstGeom>
        </p:spPr>
        <p:txBody>
          <a:bodyPr wrap="square">
            <a:spAutoFit/>
          </a:bodyPr>
          <a:lstStyle/>
          <a:p>
            <a:pPr algn="r" defTabSz="896386"/>
            <a:r>
              <a:rPr lang="en-US" sz="1568" b="1" kern="0" dirty="0">
                <a:solidFill>
                  <a:srgbClr val="494949"/>
                </a:solidFill>
              </a:rPr>
              <a:t>Primary key</a:t>
            </a:r>
          </a:p>
        </p:txBody>
      </p:sp>
      <p:sp>
        <p:nvSpPr>
          <p:cNvPr id="58" name="Rectangle 57"/>
          <p:cNvSpPr/>
          <p:nvPr/>
        </p:nvSpPr>
        <p:spPr>
          <a:xfrm>
            <a:off x="9042503" y="3492789"/>
            <a:ext cx="2387497" cy="574926"/>
          </a:xfrm>
          <a:prstGeom prst="rect">
            <a:avLst/>
          </a:prstGeom>
        </p:spPr>
        <p:txBody>
          <a:bodyPr wrap="square">
            <a:spAutoFit/>
          </a:bodyPr>
          <a:lstStyle/>
          <a:p>
            <a:pPr defTabSz="896386"/>
            <a:r>
              <a:rPr lang="en-US" sz="1568" b="1" kern="0" dirty="0">
                <a:solidFill>
                  <a:srgbClr val="494949"/>
                </a:solidFill>
              </a:rPr>
              <a:t>Keys and values can be sparse or numerous</a:t>
            </a:r>
          </a:p>
        </p:txBody>
      </p:sp>
      <p:sp>
        <p:nvSpPr>
          <p:cNvPr id="59" name="Rectangle 58"/>
          <p:cNvSpPr/>
          <p:nvPr/>
        </p:nvSpPr>
        <p:spPr>
          <a:xfrm>
            <a:off x="205620" y="5111459"/>
            <a:ext cx="1560108" cy="333630"/>
          </a:xfrm>
          <a:prstGeom prst="rect">
            <a:avLst/>
          </a:prstGeom>
        </p:spPr>
        <p:txBody>
          <a:bodyPr wrap="square">
            <a:spAutoFit/>
          </a:bodyPr>
          <a:lstStyle/>
          <a:p>
            <a:pPr algn="r" defTabSz="896386"/>
            <a:r>
              <a:rPr lang="en-US" sz="1568" b="1" kern="0" dirty="0">
                <a:solidFill>
                  <a:srgbClr val="494949"/>
                </a:solidFill>
              </a:rPr>
              <a:t>Secondary key</a:t>
            </a:r>
          </a:p>
        </p:txBody>
      </p:sp>
      <p:sp>
        <p:nvSpPr>
          <p:cNvPr id="60" name="Oval 59"/>
          <p:cNvSpPr/>
          <p:nvPr/>
        </p:nvSpPr>
        <p:spPr bwMode="auto">
          <a:xfrm>
            <a:off x="1837982" y="3937994"/>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dirty="0">
              <a:solidFill>
                <a:srgbClr val="FFFFFF"/>
              </a:solidFill>
            </a:endParaRPr>
          </a:p>
        </p:txBody>
      </p:sp>
      <p:cxnSp>
        <p:nvCxnSpPr>
          <p:cNvPr id="61" name="Straight Connector 60"/>
          <p:cNvCxnSpPr/>
          <p:nvPr/>
        </p:nvCxnSpPr>
        <p:spPr>
          <a:xfrm flipV="1">
            <a:off x="2136792" y="3781704"/>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046538" y="4160660"/>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4" idx="6"/>
          </p:cNvCxnSpPr>
          <p:nvPr/>
        </p:nvCxnSpPr>
        <p:spPr>
          <a:xfrm>
            <a:off x="10367875" y="5275745"/>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365936" y="452872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350918" y="378170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90425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Graph databases</a:t>
            </a:r>
          </a:p>
        </p:txBody>
      </p:sp>
      <p:sp>
        <p:nvSpPr>
          <p:cNvPr id="39" name="Rectangle 38"/>
          <p:cNvSpPr/>
          <p:nvPr/>
        </p:nvSpPr>
        <p:spPr>
          <a:xfrm>
            <a:off x="286358" y="5964709"/>
            <a:ext cx="10618213" cy="393954"/>
          </a:xfrm>
          <a:prstGeom prst="rect">
            <a:avLst/>
          </a:prstGeom>
        </p:spPr>
        <p:txBody>
          <a:bodyPr wrap="square">
            <a:spAutoFit/>
          </a:bodyPr>
          <a:lstStyle/>
          <a:p>
            <a:pPr defTabSz="896386"/>
            <a:r>
              <a:rPr lang="en-US" sz="980" kern="0" dirty="0">
                <a:solidFill>
                  <a:srgbClr val="494949"/>
                </a:solidFill>
              </a:rPr>
              <a:t>Image based on: PricewaterhouseCoopers. “Data models in NoSQL and NewSQL databases.” 2015</a:t>
            </a:r>
            <a:br>
              <a:rPr lang="en-US" sz="980" kern="0" dirty="0">
                <a:solidFill>
                  <a:srgbClr val="494949"/>
                </a:solidFill>
              </a:rPr>
            </a:br>
            <a:r>
              <a:rPr lang="en-US" sz="980" kern="0" dirty="0">
                <a:solidFill>
                  <a:srgbClr val="494949"/>
                </a:solidFill>
              </a:rPr>
              <a:t>http://www.pwc.com/us/en/technology-forecast/2015/remapping-database-landscape/features/assets/data-models-production.pdf</a:t>
            </a:r>
          </a:p>
        </p:txBody>
      </p:sp>
      <p:sp>
        <p:nvSpPr>
          <p:cNvPr id="66" name="Oval 65"/>
          <p:cNvSpPr/>
          <p:nvPr/>
        </p:nvSpPr>
        <p:spPr bwMode="auto">
          <a:xfrm>
            <a:off x="1177532" y="1766972"/>
            <a:ext cx="1568743" cy="1568743"/>
          </a:xfrm>
          <a:prstGeom prst="ellipse">
            <a:avLst/>
          </a:prstGeom>
          <a:solidFill>
            <a:schemeClr val="accent1"/>
          </a:solidFill>
          <a:ln w="3175">
            <a:solidFill>
              <a:srgbClr val="49494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FFFFFF"/>
                </a:solidFill>
                <a:latin typeface="Segoe UI Light"/>
              </a:rPr>
              <a:t>Title: </a:t>
            </a:r>
            <a:r>
              <a:rPr lang="en-US" sz="1961" i="1" kern="0" dirty="0">
                <a:solidFill>
                  <a:srgbClr val="FFFFFF"/>
                </a:solidFill>
                <a:latin typeface="Segoe UI Light"/>
              </a:rPr>
              <a:t>Forgotten Bridges</a:t>
            </a:r>
          </a:p>
        </p:txBody>
      </p:sp>
      <p:sp>
        <p:nvSpPr>
          <p:cNvPr id="67" name="Oval 66"/>
          <p:cNvSpPr/>
          <p:nvPr/>
        </p:nvSpPr>
        <p:spPr bwMode="auto">
          <a:xfrm>
            <a:off x="1177532" y="3929801"/>
            <a:ext cx="1568743" cy="1568743"/>
          </a:xfrm>
          <a:prstGeom prst="ellipse">
            <a:avLst/>
          </a:prstGeom>
          <a:solidFill>
            <a:schemeClr val="accent1"/>
          </a:solidFill>
          <a:ln w="3175">
            <a:solidFill>
              <a:srgbClr val="49494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FFFFFF"/>
                </a:solidFill>
                <a:latin typeface="Segoe UI Light"/>
              </a:rPr>
              <a:t>Title: </a:t>
            </a:r>
            <a:r>
              <a:rPr lang="en-US" sz="1961" i="1" kern="0" dirty="0">
                <a:solidFill>
                  <a:srgbClr val="FFFFFF"/>
                </a:solidFill>
                <a:latin typeface="Segoe UI Light"/>
              </a:rPr>
              <a:t>Mythical</a:t>
            </a:r>
          </a:p>
          <a:p>
            <a:pPr algn="ctr" defTabSz="914102" fontAlgn="base">
              <a:spcBef>
                <a:spcPct val="0"/>
              </a:spcBef>
              <a:spcAft>
                <a:spcPct val="0"/>
              </a:spcAft>
            </a:pPr>
            <a:r>
              <a:rPr lang="en-US" sz="1961" i="1" kern="0" dirty="0">
                <a:solidFill>
                  <a:srgbClr val="FFFFFF"/>
                </a:solidFill>
                <a:latin typeface="Segoe UI Light"/>
              </a:rPr>
              <a:t>Bridges</a:t>
            </a:r>
          </a:p>
        </p:txBody>
      </p:sp>
      <p:cxnSp>
        <p:nvCxnSpPr>
          <p:cNvPr id="68" name="Straight Arrow Connector 67"/>
          <p:cNvCxnSpPr/>
          <p:nvPr/>
        </p:nvCxnSpPr>
        <p:spPr>
          <a:xfrm flipH="1" flipV="1">
            <a:off x="2958517" y="2224553"/>
            <a:ext cx="6723183" cy="225"/>
          </a:xfrm>
          <a:prstGeom prst="straightConnector1">
            <a:avLst/>
          </a:prstGeom>
          <a:ln w="508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2958516" y="2388056"/>
            <a:ext cx="7216908" cy="2913381"/>
          </a:xfrm>
          <a:prstGeom prst="straightConnector1">
            <a:avLst/>
          </a:prstGeom>
          <a:ln w="508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5231020" y="1913439"/>
            <a:ext cx="2103120" cy="635367"/>
          </a:xfrm>
          <a:prstGeom prst="rect">
            <a:avLst/>
          </a:prstGeom>
          <a:solidFill>
            <a:schemeClr val="bg1">
              <a:lumMod val="85000"/>
            </a:schemeClr>
          </a:solidFill>
        </p:spPr>
        <p:txBody>
          <a:bodyPr wrap="none">
            <a:spAutoFit/>
          </a:bodyPr>
          <a:lstStyle/>
          <a:p>
            <a:pPr algn="ctr" defTabSz="896386"/>
            <a:r>
              <a:rPr lang="en-US" sz="1961" kern="0" dirty="0">
                <a:solidFill>
                  <a:srgbClr val="494949"/>
                </a:solidFill>
                <a:latin typeface="Segoe UI Light"/>
              </a:rPr>
              <a:t>Purchased</a:t>
            </a:r>
          </a:p>
          <a:p>
            <a:pPr algn="ctr" defTabSz="896386"/>
            <a:r>
              <a:rPr lang="en-US" sz="1568" kern="0" dirty="0">
                <a:solidFill>
                  <a:srgbClr val="494949"/>
                </a:solidFill>
              </a:rPr>
              <a:t>Date: 03/02/2011</a:t>
            </a:r>
          </a:p>
        </p:txBody>
      </p:sp>
      <p:cxnSp>
        <p:nvCxnSpPr>
          <p:cNvPr id="71" name="Straight Arrow Connector 70"/>
          <p:cNvCxnSpPr/>
          <p:nvPr/>
        </p:nvCxnSpPr>
        <p:spPr>
          <a:xfrm flipH="1">
            <a:off x="2970381" y="2535669"/>
            <a:ext cx="6778963" cy="2434789"/>
          </a:xfrm>
          <a:prstGeom prst="straightConnector1">
            <a:avLst/>
          </a:prstGeom>
          <a:ln w="508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7033515" y="4057783"/>
            <a:ext cx="2099408" cy="633625"/>
          </a:xfrm>
          <a:prstGeom prst="rect">
            <a:avLst/>
          </a:prstGeom>
          <a:solidFill>
            <a:schemeClr val="bg1">
              <a:lumMod val="85000"/>
            </a:schemeClr>
          </a:solidFill>
        </p:spPr>
        <p:txBody>
          <a:bodyPr wrap="square">
            <a:spAutoFit/>
          </a:bodyPr>
          <a:lstStyle/>
          <a:p>
            <a:pPr algn="ctr" defTabSz="896386"/>
            <a:r>
              <a:rPr lang="en-US" sz="1961" kern="0" dirty="0">
                <a:solidFill>
                  <a:srgbClr val="494949"/>
                </a:solidFill>
                <a:latin typeface="Segoe UI Light"/>
              </a:rPr>
              <a:t>Purchased</a:t>
            </a:r>
          </a:p>
          <a:p>
            <a:pPr algn="ctr" defTabSz="896386"/>
            <a:r>
              <a:rPr lang="en-US" sz="1568" kern="0" dirty="0">
                <a:solidFill>
                  <a:srgbClr val="494949"/>
                </a:solidFill>
              </a:rPr>
              <a:t>Date: 09/09/2011</a:t>
            </a:r>
          </a:p>
        </p:txBody>
      </p:sp>
      <p:sp>
        <p:nvSpPr>
          <p:cNvPr id="73" name="Rectangle 72"/>
          <p:cNvSpPr/>
          <p:nvPr/>
        </p:nvSpPr>
        <p:spPr>
          <a:xfrm>
            <a:off x="3645786" y="4057783"/>
            <a:ext cx="2103120" cy="633625"/>
          </a:xfrm>
          <a:prstGeom prst="rect">
            <a:avLst/>
          </a:prstGeom>
          <a:solidFill>
            <a:schemeClr val="bg1">
              <a:lumMod val="85000"/>
            </a:schemeClr>
          </a:solidFill>
        </p:spPr>
        <p:txBody>
          <a:bodyPr wrap="square">
            <a:spAutoFit/>
          </a:bodyPr>
          <a:lstStyle/>
          <a:p>
            <a:pPr algn="ctr" defTabSz="896386"/>
            <a:r>
              <a:rPr lang="en-US" sz="1961" kern="0" dirty="0">
                <a:solidFill>
                  <a:srgbClr val="494949"/>
                </a:solidFill>
                <a:latin typeface="Segoe UI Light"/>
              </a:rPr>
              <a:t>Purchased</a:t>
            </a:r>
          </a:p>
          <a:p>
            <a:pPr algn="ctr" defTabSz="896386"/>
            <a:r>
              <a:rPr lang="en-US" sz="1568" kern="0" dirty="0">
                <a:solidFill>
                  <a:srgbClr val="494949"/>
                </a:solidFill>
              </a:rPr>
              <a:t>Date: 05/07/2011</a:t>
            </a:r>
          </a:p>
        </p:txBody>
      </p:sp>
      <p:sp>
        <p:nvSpPr>
          <p:cNvPr id="74" name="Oval 73"/>
          <p:cNvSpPr/>
          <p:nvPr/>
        </p:nvSpPr>
        <p:spPr bwMode="auto">
          <a:xfrm>
            <a:off x="9457593" y="1766972"/>
            <a:ext cx="1568743" cy="1568743"/>
          </a:xfrm>
          <a:prstGeom prst="ellipse">
            <a:avLst/>
          </a:prstGeom>
          <a:solidFill>
            <a:schemeClr val="accent1"/>
          </a:solidFill>
          <a:ln w="3175">
            <a:solidFill>
              <a:srgbClr val="49494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FFFFFF"/>
                </a:solidFill>
                <a:latin typeface="Segoe UI Light"/>
              </a:rPr>
              <a:t>Name:</a:t>
            </a:r>
          </a:p>
          <a:p>
            <a:pPr algn="ctr" defTabSz="914102" fontAlgn="base">
              <a:spcBef>
                <a:spcPct val="0"/>
              </a:spcBef>
              <a:spcAft>
                <a:spcPct val="0"/>
              </a:spcAft>
            </a:pPr>
            <a:r>
              <a:rPr lang="en-US" sz="1961" kern="0" dirty="0">
                <a:solidFill>
                  <a:srgbClr val="FFFFFF"/>
                </a:solidFill>
                <a:latin typeface="Segoe UI Light"/>
              </a:rPr>
              <a:t>Ian</a:t>
            </a:r>
          </a:p>
        </p:txBody>
      </p:sp>
      <p:sp>
        <p:nvSpPr>
          <p:cNvPr id="75" name="Oval 74"/>
          <p:cNvSpPr/>
          <p:nvPr/>
        </p:nvSpPr>
        <p:spPr bwMode="auto">
          <a:xfrm>
            <a:off x="9457593" y="3929801"/>
            <a:ext cx="1568743" cy="1568743"/>
          </a:xfrm>
          <a:prstGeom prst="ellipse">
            <a:avLst/>
          </a:prstGeom>
          <a:solidFill>
            <a:schemeClr val="accent1"/>
          </a:solidFill>
          <a:ln w="3175">
            <a:solidFill>
              <a:srgbClr val="49494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kern="0" dirty="0">
                <a:solidFill>
                  <a:srgbClr val="FFFFFF"/>
                </a:solidFill>
                <a:latin typeface="Segoe UI Light"/>
              </a:rPr>
              <a:t>Name:</a:t>
            </a:r>
          </a:p>
          <a:p>
            <a:pPr algn="ctr" defTabSz="914102" fontAlgn="base">
              <a:spcBef>
                <a:spcPct val="0"/>
              </a:spcBef>
              <a:spcAft>
                <a:spcPct val="0"/>
              </a:spcAft>
            </a:pPr>
            <a:r>
              <a:rPr lang="en-US" sz="1961" kern="0" dirty="0">
                <a:solidFill>
                  <a:srgbClr val="FFFFFF"/>
                </a:solidFill>
                <a:latin typeface="Segoe UI Light"/>
              </a:rPr>
              <a:t>Alan</a:t>
            </a:r>
          </a:p>
        </p:txBody>
      </p:sp>
      <p:grpSp>
        <p:nvGrpSpPr>
          <p:cNvPr id="76" name="Group 75"/>
          <p:cNvGrpSpPr/>
          <p:nvPr/>
        </p:nvGrpSpPr>
        <p:grpSpPr>
          <a:xfrm flipH="1">
            <a:off x="9972366" y="3559724"/>
            <a:ext cx="527583" cy="761241"/>
            <a:chOff x="887413" y="3725863"/>
            <a:chExt cx="903287" cy="1303338"/>
          </a:xfrm>
        </p:grpSpPr>
        <p:sp>
          <p:nvSpPr>
            <p:cNvPr id="77" name="Freeform 7"/>
            <p:cNvSpPr>
              <a:spLocks/>
            </p:cNvSpPr>
            <p:nvPr/>
          </p:nvSpPr>
          <p:spPr bwMode="auto">
            <a:xfrm>
              <a:off x="993775" y="3903663"/>
              <a:ext cx="684213" cy="1123950"/>
            </a:xfrm>
            <a:custGeom>
              <a:avLst/>
              <a:gdLst>
                <a:gd name="T0" fmla="*/ 913 w 914"/>
                <a:gd name="T1" fmla="*/ 336 h 1506"/>
                <a:gd name="T2" fmla="*/ 457 w 914"/>
                <a:gd name="T3" fmla="*/ 0 h 1506"/>
                <a:gd name="T4" fmla="*/ 0 w 914"/>
                <a:gd name="T5" fmla="*/ 364 h 1506"/>
                <a:gd name="T6" fmla="*/ 0 w 914"/>
                <a:gd name="T7" fmla="*/ 1506 h 1506"/>
                <a:gd name="T8" fmla="*/ 809 w 914"/>
                <a:gd name="T9" fmla="*/ 1506 h 1506"/>
                <a:gd name="T10" fmla="*/ 799 w 914"/>
                <a:gd name="T11" fmla="*/ 907 h 1506"/>
                <a:gd name="T12" fmla="*/ 914 w 914"/>
                <a:gd name="T13" fmla="*/ 907 h 1506"/>
                <a:gd name="T14" fmla="*/ 914 w 914"/>
                <a:gd name="T15" fmla="*/ 336 h 1506"/>
                <a:gd name="T16" fmla="*/ 913 w 914"/>
                <a:gd name="T17" fmla="*/ 336 h 1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4" h="1506">
                  <a:moveTo>
                    <a:pt x="913" y="336"/>
                  </a:moveTo>
                  <a:cubicBezTo>
                    <a:pt x="898" y="97"/>
                    <a:pt x="699" y="0"/>
                    <a:pt x="457" y="0"/>
                  </a:cubicBezTo>
                  <a:cubicBezTo>
                    <a:pt x="205" y="0"/>
                    <a:pt x="0" y="112"/>
                    <a:pt x="0" y="364"/>
                  </a:cubicBezTo>
                  <a:cubicBezTo>
                    <a:pt x="0" y="1506"/>
                    <a:pt x="0" y="1506"/>
                    <a:pt x="0" y="1506"/>
                  </a:cubicBezTo>
                  <a:cubicBezTo>
                    <a:pt x="809" y="1506"/>
                    <a:pt x="809" y="1506"/>
                    <a:pt x="809" y="1506"/>
                  </a:cubicBezTo>
                  <a:cubicBezTo>
                    <a:pt x="799" y="907"/>
                    <a:pt x="799" y="907"/>
                    <a:pt x="799" y="907"/>
                  </a:cubicBezTo>
                  <a:cubicBezTo>
                    <a:pt x="914" y="907"/>
                    <a:pt x="914" y="907"/>
                    <a:pt x="914" y="907"/>
                  </a:cubicBezTo>
                  <a:cubicBezTo>
                    <a:pt x="914" y="336"/>
                    <a:pt x="914" y="336"/>
                    <a:pt x="914" y="336"/>
                  </a:cubicBezTo>
                  <a:cubicBezTo>
                    <a:pt x="913" y="336"/>
                    <a:pt x="913" y="336"/>
                    <a:pt x="913" y="336"/>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78" name="Oval 8"/>
            <p:cNvSpPr>
              <a:spLocks noChangeArrowheads="1"/>
            </p:cNvSpPr>
            <p:nvPr/>
          </p:nvSpPr>
          <p:spPr bwMode="auto">
            <a:xfrm>
              <a:off x="1506538" y="4367213"/>
              <a:ext cx="42863" cy="42863"/>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79" name="Freeform 9"/>
            <p:cNvSpPr>
              <a:spLocks/>
            </p:cNvSpPr>
            <p:nvPr/>
          </p:nvSpPr>
          <p:spPr bwMode="auto">
            <a:xfrm>
              <a:off x="993775" y="3725863"/>
              <a:ext cx="796925" cy="1025525"/>
            </a:xfrm>
            <a:custGeom>
              <a:avLst/>
              <a:gdLst>
                <a:gd name="T0" fmla="*/ 944 w 1066"/>
                <a:gd name="T1" fmla="*/ 448 h 1373"/>
                <a:gd name="T2" fmla="*/ 1066 w 1066"/>
                <a:gd name="T3" fmla="*/ 373 h 1373"/>
                <a:gd name="T4" fmla="*/ 710 w 1066"/>
                <a:gd name="T5" fmla="*/ 235 h 1373"/>
                <a:gd name="T6" fmla="*/ 823 w 1066"/>
                <a:gd name="T7" fmla="*/ 76 h 1373"/>
                <a:gd name="T8" fmla="*/ 374 w 1066"/>
                <a:gd name="T9" fmla="*/ 243 h 1373"/>
                <a:gd name="T10" fmla="*/ 455 w 1066"/>
                <a:gd name="T11" fmla="*/ 34 h 1373"/>
                <a:gd name="T12" fmla="*/ 2 w 1066"/>
                <a:gd name="T13" fmla="*/ 437 h 1373"/>
                <a:gd name="T14" fmla="*/ 0 w 1066"/>
                <a:gd name="T15" fmla="*/ 750 h 1373"/>
                <a:gd name="T16" fmla="*/ 0 w 1066"/>
                <a:gd name="T17" fmla="*/ 943 h 1373"/>
                <a:gd name="T18" fmla="*/ 0 w 1066"/>
                <a:gd name="T19" fmla="*/ 1373 h 1373"/>
                <a:gd name="T20" fmla="*/ 0 w 1066"/>
                <a:gd name="T21" fmla="*/ 1373 h 1373"/>
                <a:gd name="T22" fmla="*/ 335 w 1066"/>
                <a:gd name="T23" fmla="*/ 1087 h 1373"/>
                <a:gd name="T24" fmla="*/ 335 w 1066"/>
                <a:gd name="T25" fmla="*/ 886 h 1373"/>
                <a:gd name="T26" fmla="*/ 346 w 1066"/>
                <a:gd name="T27" fmla="*/ 879 h 1373"/>
                <a:gd name="T28" fmla="*/ 457 w 1066"/>
                <a:gd name="T29" fmla="*/ 760 h 1373"/>
                <a:gd name="T30" fmla="*/ 458 w 1066"/>
                <a:gd name="T31" fmla="*/ 829 h 1373"/>
                <a:gd name="T32" fmla="*/ 736 w 1066"/>
                <a:gd name="T33" fmla="*/ 619 h 1373"/>
                <a:gd name="T34" fmla="*/ 710 w 1066"/>
                <a:gd name="T35" fmla="*/ 731 h 1373"/>
                <a:gd name="T36" fmla="*/ 931 w 1066"/>
                <a:gd name="T37" fmla="*/ 567 h 1373"/>
                <a:gd name="T38" fmla="*/ 1016 w 1066"/>
                <a:gd name="T39" fmla="*/ 610 h 1373"/>
                <a:gd name="T40" fmla="*/ 944 w 1066"/>
                <a:gd name="T41" fmla="*/ 448 h 1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6" h="1373">
                  <a:moveTo>
                    <a:pt x="944" y="448"/>
                  </a:moveTo>
                  <a:cubicBezTo>
                    <a:pt x="1066" y="373"/>
                    <a:pt x="1066" y="373"/>
                    <a:pt x="1066" y="373"/>
                  </a:cubicBezTo>
                  <a:cubicBezTo>
                    <a:pt x="937" y="152"/>
                    <a:pt x="710" y="235"/>
                    <a:pt x="710" y="235"/>
                  </a:cubicBezTo>
                  <a:cubicBezTo>
                    <a:pt x="823" y="76"/>
                    <a:pt x="823" y="76"/>
                    <a:pt x="823" y="76"/>
                  </a:cubicBezTo>
                  <a:cubicBezTo>
                    <a:pt x="541" y="0"/>
                    <a:pt x="374" y="243"/>
                    <a:pt x="374" y="243"/>
                  </a:cubicBezTo>
                  <a:cubicBezTo>
                    <a:pt x="455" y="34"/>
                    <a:pt x="455" y="34"/>
                    <a:pt x="455" y="34"/>
                  </a:cubicBezTo>
                  <a:cubicBezTo>
                    <a:pt x="61" y="76"/>
                    <a:pt x="2" y="437"/>
                    <a:pt x="2" y="437"/>
                  </a:cubicBezTo>
                  <a:cubicBezTo>
                    <a:pt x="0" y="750"/>
                    <a:pt x="0" y="750"/>
                    <a:pt x="0" y="750"/>
                  </a:cubicBezTo>
                  <a:cubicBezTo>
                    <a:pt x="0" y="943"/>
                    <a:pt x="0" y="943"/>
                    <a:pt x="0" y="943"/>
                  </a:cubicBezTo>
                  <a:cubicBezTo>
                    <a:pt x="0" y="1373"/>
                    <a:pt x="0" y="1373"/>
                    <a:pt x="0" y="1373"/>
                  </a:cubicBezTo>
                  <a:cubicBezTo>
                    <a:pt x="0" y="1373"/>
                    <a:pt x="0" y="1373"/>
                    <a:pt x="0" y="1373"/>
                  </a:cubicBezTo>
                  <a:cubicBezTo>
                    <a:pt x="314" y="1316"/>
                    <a:pt x="335" y="1087"/>
                    <a:pt x="335" y="1087"/>
                  </a:cubicBezTo>
                  <a:cubicBezTo>
                    <a:pt x="335" y="886"/>
                    <a:pt x="335" y="886"/>
                    <a:pt x="335" y="886"/>
                  </a:cubicBezTo>
                  <a:cubicBezTo>
                    <a:pt x="346" y="879"/>
                    <a:pt x="346" y="879"/>
                    <a:pt x="346" y="879"/>
                  </a:cubicBezTo>
                  <a:cubicBezTo>
                    <a:pt x="346" y="879"/>
                    <a:pt x="409" y="829"/>
                    <a:pt x="457" y="760"/>
                  </a:cubicBezTo>
                  <a:cubicBezTo>
                    <a:pt x="458" y="829"/>
                    <a:pt x="458" y="829"/>
                    <a:pt x="458" y="829"/>
                  </a:cubicBezTo>
                  <a:cubicBezTo>
                    <a:pt x="688" y="757"/>
                    <a:pt x="736" y="619"/>
                    <a:pt x="736" y="619"/>
                  </a:cubicBezTo>
                  <a:cubicBezTo>
                    <a:pt x="710" y="731"/>
                    <a:pt x="710" y="731"/>
                    <a:pt x="710" y="731"/>
                  </a:cubicBezTo>
                  <a:cubicBezTo>
                    <a:pt x="858" y="684"/>
                    <a:pt x="914" y="621"/>
                    <a:pt x="931" y="567"/>
                  </a:cubicBezTo>
                  <a:cubicBezTo>
                    <a:pt x="1016" y="610"/>
                    <a:pt x="1016" y="610"/>
                    <a:pt x="1016" y="610"/>
                  </a:cubicBezTo>
                  <a:cubicBezTo>
                    <a:pt x="1037" y="514"/>
                    <a:pt x="979" y="467"/>
                    <a:pt x="944" y="448"/>
                  </a:cubicBezTo>
                </a:path>
              </a:pathLst>
            </a:custGeom>
            <a:solidFill>
              <a:srgbClr val="FFFC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0" name="Freeform 10"/>
            <p:cNvSpPr>
              <a:spLocks/>
            </p:cNvSpPr>
            <p:nvPr/>
          </p:nvSpPr>
          <p:spPr bwMode="auto">
            <a:xfrm>
              <a:off x="1112838" y="4387851"/>
              <a:ext cx="139700" cy="277813"/>
            </a:xfrm>
            <a:custGeom>
              <a:avLst/>
              <a:gdLst>
                <a:gd name="T0" fmla="*/ 187 w 187"/>
                <a:gd name="T1" fmla="*/ 0 h 373"/>
                <a:gd name="T2" fmla="*/ 0 w 187"/>
                <a:gd name="T3" fmla="*/ 187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7"/>
                  </a:cubicBezTo>
                  <a:cubicBezTo>
                    <a:pt x="0" y="290"/>
                    <a:pt x="84" y="373"/>
                    <a:pt x="187" y="373"/>
                  </a:cubicBezTo>
                  <a:cubicBezTo>
                    <a:pt x="187" y="0"/>
                    <a:pt x="187" y="0"/>
                    <a:pt x="187" y="0"/>
                  </a:cubicBezTo>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1" name="Freeform 11"/>
            <p:cNvSpPr>
              <a:spLocks/>
            </p:cNvSpPr>
            <p:nvPr/>
          </p:nvSpPr>
          <p:spPr bwMode="auto">
            <a:xfrm>
              <a:off x="1252538" y="4457701"/>
              <a:ext cx="0" cy="95250"/>
            </a:xfrm>
            <a:custGeom>
              <a:avLst/>
              <a:gdLst>
                <a:gd name="T0" fmla="*/ 0 h 128"/>
                <a:gd name="T1" fmla="*/ 0 h 128"/>
                <a:gd name="T2" fmla="*/ 128 h 128"/>
                <a:gd name="T3" fmla="*/ 128 h 128"/>
                <a:gd name="T4" fmla="*/ 0 h 128"/>
              </a:gdLst>
              <a:ahLst/>
              <a:cxnLst>
                <a:cxn ang="0">
                  <a:pos x="0" y="T0"/>
                </a:cxn>
                <a:cxn ang="0">
                  <a:pos x="0" y="T1"/>
                </a:cxn>
                <a:cxn ang="0">
                  <a:pos x="0" y="T2"/>
                </a:cxn>
                <a:cxn ang="0">
                  <a:pos x="0" y="T3"/>
                </a:cxn>
                <a:cxn ang="0">
                  <a:pos x="0" y="T4"/>
                </a:cxn>
              </a:cxnLst>
              <a:rect l="0" t="0" r="r" b="b"/>
              <a:pathLst>
                <a:path h="128">
                  <a:moveTo>
                    <a:pt x="0" y="0"/>
                  </a:moveTo>
                  <a:cubicBezTo>
                    <a:pt x="0" y="0"/>
                    <a:pt x="0" y="0"/>
                    <a:pt x="0" y="0"/>
                  </a:cubicBezTo>
                  <a:cubicBezTo>
                    <a:pt x="0" y="128"/>
                    <a:pt x="0" y="128"/>
                    <a:pt x="0" y="128"/>
                  </a:cubicBezTo>
                  <a:cubicBezTo>
                    <a:pt x="0" y="128"/>
                    <a:pt x="0" y="128"/>
                    <a:pt x="0" y="128"/>
                  </a:cubicBezTo>
                  <a:cubicBezTo>
                    <a:pt x="0" y="0"/>
                    <a:pt x="0" y="0"/>
                    <a:pt x="0" y="0"/>
                  </a:cubicBezTo>
                </a:path>
              </a:pathLst>
            </a:custGeom>
            <a:solidFill>
              <a:srgbClr val="D99D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2" name="Freeform 12"/>
            <p:cNvSpPr>
              <a:spLocks/>
            </p:cNvSpPr>
            <p:nvPr/>
          </p:nvSpPr>
          <p:spPr bwMode="auto">
            <a:xfrm>
              <a:off x="1198563" y="4457701"/>
              <a:ext cx="53975" cy="95250"/>
            </a:xfrm>
            <a:custGeom>
              <a:avLst/>
              <a:gdLst>
                <a:gd name="T0" fmla="*/ 71 w 71"/>
                <a:gd name="T1" fmla="*/ 0 h 128"/>
                <a:gd name="T2" fmla="*/ 0 w 71"/>
                <a:gd name="T3" fmla="*/ 32 h 128"/>
                <a:gd name="T4" fmla="*/ 71 w 71"/>
                <a:gd name="T5" fmla="*/ 128 h 128"/>
                <a:gd name="T6" fmla="*/ 71 w 71"/>
                <a:gd name="T7" fmla="*/ 0 h 128"/>
              </a:gdLst>
              <a:ahLst/>
              <a:cxnLst>
                <a:cxn ang="0">
                  <a:pos x="T0" y="T1"/>
                </a:cxn>
                <a:cxn ang="0">
                  <a:pos x="T2" y="T3"/>
                </a:cxn>
                <a:cxn ang="0">
                  <a:pos x="T4" y="T5"/>
                </a:cxn>
                <a:cxn ang="0">
                  <a:pos x="T6" y="T7"/>
                </a:cxn>
              </a:cxnLst>
              <a:rect l="0" t="0" r="r" b="b"/>
              <a:pathLst>
                <a:path w="71" h="128">
                  <a:moveTo>
                    <a:pt x="71" y="0"/>
                  </a:moveTo>
                  <a:cubicBezTo>
                    <a:pt x="43" y="0"/>
                    <a:pt x="18" y="12"/>
                    <a:pt x="0" y="32"/>
                  </a:cubicBezTo>
                  <a:cubicBezTo>
                    <a:pt x="71" y="128"/>
                    <a:pt x="71" y="128"/>
                    <a:pt x="71" y="128"/>
                  </a:cubicBezTo>
                  <a:cubicBezTo>
                    <a:pt x="71" y="0"/>
                    <a:pt x="71" y="0"/>
                    <a:pt x="71" y="0"/>
                  </a:cubicBezTo>
                </a:path>
              </a:pathLst>
            </a:custGeom>
            <a:solidFill>
              <a:srgbClr val="D99D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3" name="Rectangle 13"/>
            <p:cNvSpPr>
              <a:spLocks noChangeArrowheads="1"/>
            </p:cNvSpPr>
            <p:nvPr/>
          </p:nvSpPr>
          <p:spPr bwMode="auto">
            <a:xfrm>
              <a:off x="993775" y="5027613"/>
              <a:ext cx="604838" cy="1588"/>
            </a:xfrm>
            <a:prstGeom prst="rect">
              <a:avLst/>
            </a:prstGeom>
            <a:solidFill>
              <a:srgbClr val="00A085"/>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4" name="Rectangle 14"/>
            <p:cNvSpPr>
              <a:spLocks noChangeArrowheads="1"/>
            </p:cNvSpPr>
            <p:nvPr/>
          </p:nvSpPr>
          <p:spPr bwMode="auto">
            <a:xfrm>
              <a:off x="993775" y="5027613"/>
              <a:ext cx="604838" cy="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5" name="Freeform 15"/>
            <p:cNvSpPr>
              <a:spLocks noEditPoints="1"/>
            </p:cNvSpPr>
            <p:nvPr/>
          </p:nvSpPr>
          <p:spPr bwMode="auto">
            <a:xfrm>
              <a:off x="993775" y="4200526"/>
              <a:ext cx="604838" cy="827088"/>
            </a:xfrm>
            <a:custGeom>
              <a:avLst/>
              <a:gdLst>
                <a:gd name="T0" fmla="*/ 345 w 809"/>
                <a:gd name="T1" fmla="*/ 472 h 1109"/>
                <a:gd name="T2" fmla="*/ 345 w 809"/>
                <a:gd name="T3" fmla="*/ 531 h 1109"/>
                <a:gd name="T4" fmla="*/ 345 w 809"/>
                <a:gd name="T5" fmla="*/ 531 h 1109"/>
                <a:gd name="T6" fmla="*/ 345 w 809"/>
                <a:gd name="T7" fmla="*/ 624 h 1109"/>
                <a:gd name="T8" fmla="*/ 261 w 809"/>
                <a:gd name="T9" fmla="*/ 605 h 1109"/>
                <a:gd name="T10" fmla="*/ 0 w 809"/>
                <a:gd name="T11" fmla="*/ 738 h 1109"/>
                <a:gd name="T12" fmla="*/ 0 w 809"/>
                <a:gd name="T13" fmla="*/ 738 h 1109"/>
                <a:gd name="T14" fmla="*/ 0 w 809"/>
                <a:gd name="T15" fmla="*/ 1109 h 1109"/>
                <a:gd name="T16" fmla="*/ 809 w 809"/>
                <a:gd name="T17" fmla="*/ 1109 h 1109"/>
                <a:gd name="T18" fmla="*/ 345 w 809"/>
                <a:gd name="T19" fmla="*/ 472 h 1109"/>
                <a:gd name="T20" fmla="*/ 0 w 809"/>
                <a:gd name="T21" fmla="*/ 0 h 1109"/>
                <a:gd name="T22" fmla="*/ 0 w 809"/>
                <a:gd name="T23" fmla="*/ 115 h 1109"/>
                <a:gd name="T24" fmla="*/ 1 w 809"/>
                <a:gd name="T25" fmla="*/ 1 h 1109"/>
                <a:gd name="T26" fmla="*/ 0 w 809"/>
                <a:gd name="T27" fmla="*/ 0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9" h="1109">
                  <a:moveTo>
                    <a:pt x="345" y="472"/>
                  </a:moveTo>
                  <a:cubicBezTo>
                    <a:pt x="345" y="531"/>
                    <a:pt x="345" y="531"/>
                    <a:pt x="345" y="531"/>
                  </a:cubicBezTo>
                  <a:cubicBezTo>
                    <a:pt x="345" y="531"/>
                    <a:pt x="345" y="531"/>
                    <a:pt x="345" y="531"/>
                  </a:cubicBezTo>
                  <a:cubicBezTo>
                    <a:pt x="345" y="624"/>
                    <a:pt x="345" y="624"/>
                    <a:pt x="345" y="624"/>
                  </a:cubicBezTo>
                  <a:cubicBezTo>
                    <a:pt x="315" y="624"/>
                    <a:pt x="286" y="617"/>
                    <a:pt x="261" y="605"/>
                  </a:cubicBezTo>
                  <a:cubicBezTo>
                    <a:pt x="213" y="659"/>
                    <a:pt x="132" y="714"/>
                    <a:pt x="0" y="738"/>
                  </a:cubicBezTo>
                  <a:cubicBezTo>
                    <a:pt x="0" y="738"/>
                    <a:pt x="0" y="738"/>
                    <a:pt x="0" y="738"/>
                  </a:cubicBezTo>
                  <a:cubicBezTo>
                    <a:pt x="0" y="1109"/>
                    <a:pt x="0" y="1109"/>
                    <a:pt x="0" y="1109"/>
                  </a:cubicBezTo>
                  <a:cubicBezTo>
                    <a:pt x="809" y="1109"/>
                    <a:pt x="809" y="1109"/>
                    <a:pt x="809" y="1109"/>
                  </a:cubicBezTo>
                  <a:cubicBezTo>
                    <a:pt x="345" y="472"/>
                    <a:pt x="345" y="472"/>
                    <a:pt x="345" y="472"/>
                  </a:cubicBezTo>
                  <a:moveTo>
                    <a:pt x="0" y="0"/>
                  </a:moveTo>
                  <a:cubicBezTo>
                    <a:pt x="0" y="115"/>
                    <a:pt x="0" y="115"/>
                    <a:pt x="0" y="115"/>
                  </a:cubicBezTo>
                  <a:cubicBezTo>
                    <a:pt x="1" y="1"/>
                    <a:pt x="1" y="1"/>
                    <a:pt x="1" y="1"/>
                  </a:cubicBezTo>
                  <a:cubicBezTo>
                    <a:pt x="0" y="0"/>
                    <a:pt x="0" y="0"/>
                    <a:pt x="0" y="0"/>
                  </a:cubicBezTo>
                </a:path>
              </a:pathLst>
            </a:custGeom>
            <a:solidFill>
              <a:srgbClr val="E5A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6" name="Freeform 16"/>
            <p:cNvSpPr>
              <a:spLocks/>
            </p:cNvSpPr>
            <p:nvPr/>
          </p:nvSpPr>
          <p:spPr bwMode="auto">
            <a:xfrm>
              <a:off x="993775" y="4200526"/>
              <a:ext cx="195263" cy="550863"/>
            </a:xfrm>
            <a:custGeom>
              <a:avLst/>
              <a:gdLst>
                <a:gd name="T0" fmla="*/ 1 w 261"/>
                <a:gd name="T1" fmla="*/ 0 h 737"/>
                <a:gd name="T2" fmla="*/ 0 w 261"/>
                <a:gd name="T3" fmla="*/ 114 h 737"/>
                <a:gd name="T4" fmla="*/ 0 w 261"/>
                <a:gd name="T5" fmla="*/ 737 h 737"/>
                <a:gd name="T6" fmla="*/ 0 w 261"/>
                <a:gd name="T7" fmla="*/ 737 h 737"/>
                <a:gd name="T8" fmla="*/ 261 w 261"/>
                <a:gd name="T9" fmla="*/ 604 h 737"/>
                <a:gd name="T10" fmla="*/ 158 w 261"/>
                <a:gd name="T11" fmla="*/ 437 h 737"/>
                <a:gd name="T12" fmla="*/ 219 w 261"/>
                <a:gd name="T13" fmla="*/ 299 h 737"/>
                <a:gd name="T14" fmla="*/ 1 w 261"/>
                <a:gd name="T15" fmla="*/ 0 h 7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1" h="737">
                  <a:moveTo>
                    <a:pt x="1" y="0"/>
                  </a:moveTo>
                  <a:cubicBezTo>
                    <a:pt x="0" y="114"/>
                    <a:pt x="0" y="114"/>
                    <a:pt x="0" y="114"/>
                  </a:cubicBezTo>
                  <a:cubicBezTo>
                    <a:pt x="0" y="737"/>
                    <a:pt x="0" y="737"/>
                    <a:pt x="0" y="737"/>
                  </a:cubicBezTo>
                  <a:cubicBezTo>
                    <a:pt x="0" y="737"/>
                    <a:pt x="0" y="737"/>
                    <a:pt x="0" y="737"/>
                  </a:cubicBezTo>
                  <a:cubicBezTo>
                    <a:pt x="132" y="713"/>
                    <a:pt x="213" y="658"/>
                    <a:pt x="261" y="604"/>
                  </a:cubicBezTo>
                  <a:cubicBezTo>
                    <a:pt x="200" y="573"/>
                    <a:pt x="158" y="510"/>
                    <a:pt x="158" y="437"/>
                  </a:cubicBezTo>
                  <a:cubicBezTo>
                    <a:pt x="158" y="382"/>
                    <a:pt x="181" y="333"/>
                    <a:pt x="219" y="299"/>
                  </a:cubicBezTo>
                  <a:cubicBezTo>
                    <a:pt x="1" y="0"/>
                    <a:pt x="1" y="0"/>
                    <a:pt x="1" y="0"/>
                  </a:cubicBezTo>
                </a:path>
              </a:pathLst>
            </a:custGeom>
            <a:solidFill>
              <a:srgbClr val="E5E2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7" name="Freeform 17"/>
            <p:cNvSpPr>
              <a:spLocks/>
            </p:cNvSpPr>
            <p:nvPr/>
          </p:nvSpPr>
          <p:spPr bwMode="auto">
            <a:xfrm>
              <a:off x="1112838" y="4424363"/>
              <a:ext cx="139700" cy="241300"/>
            </a:xfrm>
            <a:custGeom>
              <a:avLst/>
              <a:gdLst>
                <a:gd name="T0" fmla="*/ 61 w 187"/>
                <a:gd name="T1" fmla="*/ 0 h 324"/>
                <a:gd name="T2" fmla="*/ 0 w 187"/>
                <a:gd name="T3" fmla="*/ 138 h 324"/>
                <a:gd name="T4" fmla="*/ 103 w 187"/>
                <a:gd name="T5" fmla="*/ 305 h 324"/>
                <a:gd name="T6" fmla="*/ 187 w 187"/>
                <a:gd name="T7" fmla="*/ 324 h 324"/>
                <a:gd name="T8" fmla="*/ 187 w 187"/>
                <a:gd name="T9" fmla="*/ 231 h 324"/>
                <a:gd name="T10" fmla="*/ 93 w 187"/>
                <a:gd name="T11" fmla="*/ 138 h 324"/>
                <a:gd name="T12" fmla="*/ 116 w 187"/>
                <a:gd name="T13" fmla="*/ 76 h 324"/>
                <a:gd name="T14" fmla="*/ 61 w 187"/>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324">
                  <a:moveTo>
                    <a:pt x="61" y="0"/>
                  </a:moveTo>
                  <a:cubicBezTo>
                    <a:pt x="23" y="34"/>
                    <a:pt x="0" y="83"/>
                    <a:pt x="0" y="138"/>
                  </a:cubicBezTo>
                  <a:cubicBezTo>
                    <a:pt x="0" y="211"/>
                    <a:pt x="42" y="274"/>
                    <a:pt x="103" y="305"/>
                  </a:cubicBezTo>
                  <a:cubicBezTo>
                    <a:pt x="128" y="317"/>
                    <a:pt x="157" y="324"/>
                    <a:pt x="187" y="324"/>
                  </a:cubicBezTo>
                  <a:cubicBezTo>
                    <a:pt x="187" y="231"/>
                    <a:pt x="187" y="231"/>
                    <a:pt x="187" y="231"/>
                  </a:cubicBezTo>
                  <a:cubicBezTo>
                    <a:pt x="135" y="231"/>
                    <a:pt x="93" y="189"/>
                    <a:pt x="93" y="138"/>
                  </a:cubicBezTo>
                  <a:cubicBezTo>
                    <a:pt x="93" y="114"/>
                    <a:pt x="102" y="92"/>
                    <a:pt x="116" y="76"/>
                  </a:cubicBezTo>
                  <a:cubicBezTo>
                    <a:pt x="61" y="0"/>
                    <a:pt x="61" y="0"/>
                    <a:pt x="61" y="0"/>
                  </a:cubicBezTo>
                </a:path>
              </a:pathLst>
            </a:custGeom>
            <a:solidFill>
              <a:srgbClr val="E5A6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8" name="Freeform 18"/>
            <p:cNvSpPr>
              <a:spLocks/>
            </p:cNvSpPr>
            <p:nvPr/>
          </p:nvSpPr>
          <p:spPr bwMode="auto">
            <a:xfrm>
              <a:off x="1252538" y="4552951"/>
              <a:ext cx="0" cy="44450"/>
            </a:xfrm>
            <a:custGeom>
              <a:avLst/>
              <a:gdLst>
                <a:gd name="T0" fmla="*/ 0 h 59"/>
                <a:gd name="T1" fmla="*/ 59 h 59"/>
                <a:gd name="T2" fmla="*/ 59 h 59"/>
                <a:gd name="T3" fmla="*/ 0 h 59"/>
                <a:gd name="T4" fmla="*/ 0 h 59"/>
              </a:gdLst>
              <a:ahLst/>
              <a:cxnLst>
                <a:cxn ang="0">
                  <a:pos x="0" y="T0"/>
                </a:cxn>
                <a:cxn ang="0">
                  <a:pos x="0" y="T1"/>
                </a:cxn>
                <a:cxn ang="0">
                  <a:pos x="0" y="T2"/>
                </a:cxn>
                <a:cxn ang="0">
                  <a:pos x="0" y="T3"/>
                </a:cxn>
                <a:cxn ang="0">
                  <a:pos x="0" y="T4"/>
                </a:cxn>
              </a:cxnLst>
              <a:rect l="0" t="0" r="r" b="b"/>
              <a:pathLst>
                <a:path h="59">
                  <a:moveTo>
                    <a:pt x="0" y="0"/>
                  </a:moveTo>
                  <a:cubicBezTo>
                    <a:pt x="0" y="59"/>
                    <a:pt x="0" y="59"/>
                    <a:pt x="0" y="59"/>
                  </a:cubicBezTo>
                  <a:cubicBezTo>
                    <a:pt x="0" y="59"/>
                    <a:pt x="0" y="59"/>
                    <a:pt x="0" y="59"/>
                  </a:cubicBezTo>
                  <a:cubicBezTo>
                    <a:pt x="0" y="0"/>
                    <a:pt x="0" y="0"/>
                    <a:pt x="0" y="0"/>
                  </a:cubicBezTo>
                  <a:cubicBezTo>
                    <a:pt x="0" y="0"/>
                    <a:pt x="0" y="0"/>
                    <a:pt x="0" y="0"/>
                  </a:cubicBezTo>
                </a:path>
              </a:pathLst>
            </a:custGeom>
            <a:solidFill>
              <a:srgbClr val="C38D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89" name="Freeform 19"/>
            <p:cNvSpPr>
              <a:spLocks/>
            </p:cNvSpPr>
            <p:nvPr/>
          </p:nvSpPr>
          <p:spPr bwMode="auto">
            <a:xfrm>
              <a:off x="1182688" y="4481513"/>
              <a:ext cx="69850" cy="115888"/>
            </a:xfrm>
            <a:custGeom>
              <a:avLst/>
              <a:gdLst>
                <a:gd name="T0" fmla="*/ 23 w 94"/>
                <a:gd name="T1" fmla="*/ 0 h 155"/>
                <a:gd name="T2" fmla="*/ 0 w 94"/>
                <a:gd name="T3" fmla="*/ 62 h 155"/>
                <a:gd name="T4" fmla="*/ 94 w 94"/>
                <a:gd name="T5" fmla="*/ 155 h 155"/>
                <a:gd name="T6" fmla="*/ 94 w 94"/>
                <a:gd name="T7" fmla="*/ 96 h 155"/>
                <a:gd name="T8" fmla="*/ 23 w 94"/>
                <a:gd name="T9" fmla="*/ 0 h 155"/>
              </a:gdLst>
              <a:ahLst/>
              <a:cxnLst>
                <a:cxn ang="0">
                  <a:pos x="T0" y="T1"/>
                </a:cxn>
                <a:cxn ang="0">
                  <a:pos x="T2" y="T3"/>
                </a:cxn>
                <a:cxn ang="0">
                  <a:pos x="T4" y="T5"/>
                </a:cxn>
                <a:cxn ang="0">
                  <a:pos x="T6" y="T7"/>
                </a:cxn>
                <a:cxn ang="0">
                  <a:pos x="T8" y="T9"/>
                </a:cxn>
              </a:cxnLst>
              <a:rect l="0" t="0" r="r" b="b"/>
              <a:pathLst>
                <a:path w="94" h="155">
                  <a:moveTo>
                    <a:pt x="23" y="0"/>
                  </a:moveTo>
                  <a:cubicBezTo>
                    <a:pt x="9" y="16"/>
                    <a:pt x="0" y="38"/>
                    <a:pt x="0" y="62"/>
                  </a:cubicBezTo>
                  <a:cubicBezTo>
                    <a:pt x="0" y="113"/>
                    <a:pt x="42" y="155"/>
                    <a:pt x="94" y="155"/>
                  </a:cubicBezTo>
                  <a:cubicBezTo>
                    <a:pt x="94" y="96"/>
                    <a:pt x="94" y="96"/>
                    <a:pt x="94" y="96"/>
                  </a:cubicBezTo>
                  <a:cubicBezTo>
                    <a:pt x="23" y="0"/>
                    <a:pt x="23" y="0"/>
                    <a:pt x="23" y="0"/>
                  </a:cubicBezTo>
                </a:path>
              </a:pathLst>
            </a:custGeom>
            <a:solidFill>
              <a:srgbClr val="C38D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90" name="Freeform 21"/>
            <p:cNvSpPr>
              <a:spLocks noEditPoints="1"/>
            </p:cNvSpPr>
            <p:nvPr/>
          </p:nvSpPr>
          <p:spPr bwMode="auto">
            <a:xfrm>
              <a:off x="887413" y="3968751"/>
              <a:ext cx="0" cy="6350"/>
            </a:xfrm>
            <a:custGeom>
              <a:avLst/>
              <a:gdLst>
                <a:gd name="T0" fmla="*/ 0 w 1"/>
                <a:gd name="T1" fmla="*/ 10 h 10"/>
                <a:gd name="T2" fmla="*/ 0 w 1"/>
                <a:gd name="T3" fmla="*/ 10 h 10"/>
                <a:gd name="T4" fmla="*/ 0 w 1"/>
                <a:gd name="T5" fmla="*/ 10 h 10"/>
                <a:gd name="T6" fmla="*/ 0 w 1"/>
                <a:gd name="T7" fmla="*/ 10 h 10"/>
                <a:gd name="T8" fmla="*/ 0 w 1"/>
                <a:gd name="T9" fmla="*/ 9 h 10"/>
                <a:gd name="T10" fmla="*/ 0 w 1"/>
                <a:gd name="T11" fmla="*/ 10 h 10"/>
                <a:gd name="T12" fmla="*/ 0 w 1"/>
                <a:gd name="T13" fmla="*/ 9 h 10"/>
                <a:gd name="T14" fmla="*/ 0 w 1"/>
                <a:gd name="T15" fmla="*/ 8 h 10"/>
                <a:gd name="T16" fmla="*/ 0 w 1"/>
                <a:gd name="T17" fmla="*/ 9 h 10"/>
                <a:gd name="T18" fmla="*/ 0 w 1"/>
                <a:gd name="T19" fmla="*/ 8 h 10"/>
                <a:gd name="T20" fmla="*/ 0 w 1"/>
                <a:gd name="T21" fmla="*/ 8 h 10"/>
                <a:gd name="T22" fmla="*/ 0 w 1"/>
                <a:gd name="T23" fmla="*/ 8 h 10"/>
                <a:gd name="T24" fmla="*/ 0 w 1"/>
                <a:gd name="T25" fmla="*/ 8 h 10"/>
                <a:gd name="T26" fmla="*/ 0 w 1"/>
                <a:gd name="T27" fmla="*/ 7 h 10"/>
                <a:gd name="T28" fmla="*/ 0 w 1"/>
                <a:gd name="T29" fmla="*/ 8 h 10"/>
                <a:gd name="T30" fmla="*/ 0 w 1"/>
                <a:gd name="T31" fmla="*/ 7 h 10"/>
                <a:gd name="T32" fmla="*/ 0 w 1"/>
                <a:gd name="T33" fmla="*/ 7 h 10"/>
                <a:gd name="T34" fmla="*/ 0 w 1"/>
                <a:gd name="T35" fmla="*/ 7 h 10"/>
                <a:gd name="T36" fmla="*/ 0 w 1"/>
                <a:gd name="T37" fmla="*/ 7 h 10"/>
                <a:gd name="T38" fmla="*/ 0 w 1"/>
                <a:gd name="T39" fmla="*/ 6 h 10"/>
                <a:gd name="T40" fmla="*/ 0 w 1"/>
                <a:gd name="T41" fmla="*/ 6 h 10"/>
                <a:gd name="T42" fmla="*/ 0 w 1"/>
                <a:gd name="T43" fmla="*/ 6 h 10"/>
                <a:gd name="T44" fmla="*/ 0 w 1"/>
                <a:gd name="T45" fmla="*/ 5 h 10"/>
                <a:gd name="T46" fmla="*/ 0 w 1"/>
                <a:gd name="T47" fmla="*/ 6 h 10"/>
                <a:gd name="T48" fmla="*/ 0 w 1"/>
                <a:gd name="T49" fmla="*/ 5 h 10"/>
                <a:gd name="T50" fmla="*/ 0 w 1"/>
                <a:gd name="T51" fmla="*/ 5 h 10"/>
                <a:gd name="T52" fmla="*/ 0 w 1"/>
                <a:gd name="T53" fmla="*/ 5 h 10"/>
                <a:gd name="T54" fmla="*/ 0 w 1"/>
                <a:gd name="T55" fmla="*/ 5 h 10"/>
                <a:gd name="T56" fmla="*/ 0 w 1"/>
                <a:gd name="T57" fmla="*/ 4 h 10"/>
                <a:gd name="T58" fmla="*/ 0 w 1"/>
                <a:gd name="T59" fmla="*/ 5 h 10"/>
                <a:gd name="T60" fmla="*/ 0 w 1"/>
                <a:gd name="T61" fmla="*/ 4 h 10"/>
                <a:gd name="T62" fmla="*/ 0 w 1"/>
                <a:gd name="T63" fmla="*/ 4 h 10"/>
                <a:gd name="T64" fmla="*/ 0 w 1"/>
                <a:gd name="T65" fmla="*/ 4 h 10"/>
                <a:gd name="T66" fmla="*/ 0 w 1"/>
                <a:gd name="T67" fmla="*/ 4 h 10"/>
                <a:gd name="T68" fmla="*/ 0 w 1"/>
                <a:gd name="T69" fmla="*/ 3 h 10"/>
                <a:gd name="T70" fmla="*/ 0 w 1"/>
                <a:gd name="T71" fmla="*/ 3 h 10"/>
                <a:gd name="T72" fmla="*/ 0 w 1"/>
                <a:gd name="T73" fmla="*/ 3 h 10"/>
                <a:gd name="T74" fmla="*/ 0 w 1"/>
                <a:gd name="T75" fmla="*/ 3 h 10"/>
                <a:gd name="T76" fmla="*/ 0 w 1"/>
                <a:gd name="T77" fmla="*/ 3 h 10"/>
                <a:gd name="T78" fmla="*/ 0 w 1"/>
                <a:gd name="T79" fmla="*/ 3 h 10"/>
                <a:gd name="T80" fmla="*/ 1 w 1"/>
                <a:gd name="T81" fmla="*/ 2 h 10"/>
                <a:gd name="T82" fmla="*/ 0 w 1"/>
                <a:gd name="T83" fmla="*/ 2 h 10"/>
                <a:gd name="T84" fmla="*/ 1 w 1"/>
                <a:gd name="T85" fmla="*/ 2 h 10"/>
                <a:gd name="T86" fmla="*/ 1 w 1"/>
                <a:gd name="T87" fmla="*/ 1 h 10"/>
                <a:gd name="T88" fmla="*/ 1 w 1"/>
                <a:gd name="T89" fmla="*/ 1 h 10"/>
                <a:gd name="T90" fmla="*/ 1 w 1"/>
                <a:gd name="T91" fmla="*/ 1 h 10"/>
                <a:gd name="T92" fmla="*/ 1 w 1"/>
                <a:gd name="T93" fmla="*/ 1 h 10"/>
                <a:gd name="T94" fmla="*/ 1 w 1"/>
                <a:gd name="T95" fmla="*/ 1 h 10"/>
                <a:gd name="T96" fmla="*/ 1 w 1"/>
                <a:gd name="T97" fmla="*/ 1 h 10"/>
                <a:gd name="T98" fmla="*/ 1 w 1"/>
                <a:gd name="T99" fmla="*/ 0 h 10"/>
                <a:gd name="T100" fmla="*/ 1 w 1"/>
                <a:gd name="T101" fmla="*/ 0 h 10"/>
                <a:gd name="T102" fmla="*/ 1 w 1"/>
                <a:gd name="T103" fmla="*/ 0 h 10"/>
                <a:gd name="T104" fmla="*/ 1 w 1"/>
                <a:gd name="T105" fmla="*/ 0 h 10"/>
                <a:gd name="T106" fmla="*/ 1 w 1"/>
                <a:gd name="T107" fmla="*/ 0 h 10"/>
                <a:gd name="T108" fmla="*/ 1 w 1"/>
                <a:gd name="T10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 h="10">
                  <a:moveTo>
                    <a:pt x="0" y="10"/>
                  </a:moveTo>
                  <a:cubicBezTo>
                    <a:pt x="0" y="10"/>
                    <a:pt x="0" y="10"/>
                    <a:pt x="0" y="10"/>
                  </a:cubicBezTo>
                  <a:cubicBezTo>
                    <a:pt x="0" y="10"/>
                    <a:pt x="0" y="10"/>
                    <a:pt x="0" y="10"/>
                  </a:cubicBezTo>
                  <a:cubicBezTo>
                    <a:pt x="0" y="10"/>
                    <a:pt x="0" y="10"/>
                    <a:pt x="0" y="10"/>
                  </a:cubicBezTo>
                  <a:moveTo>
                    <a:pt x="0" y="9"/>
                  </a:moveTo>
                  <a:cubicBezTo>
                    <a:pt x="0" y="9"/>
                    <a:pt x="0" y="9"/>
                    <a:pt x="0" y="10"/>
                  </a:cubicBezTo>
                  <a:cubicBezTo>
                    <a:pt x="0" y="9"/>
                    <a:pt x="0" y="9"/>
                    <a:pt x="0" y="9"/>
                  </a:cubicBezTo>
                  <a:moveTo>
                    <a:pt x="0" y="8"/>
                  </a:moveTo>
                  <a:cubicBezTo>
                    <a:pt x="0" y="9"/>
                    <a:pt x="0" y="9"/>
                    <a:pt x="0" y="9"/>
                  </a:cubicBezTo>
                  <a:cubicBezTo>
                    <a:pt x="0" y="9"/>
                    <a:pt x="0" y="9"/>
                    <a:pt x="0" y="8"/>
                  </a:cubicBezTo>
                  <a:moveTo>
                    <a:pt x="0" y="8"/>
                  </a:moveTo>
                  <a:cubicBezTo>
                    <a:pt x="0" y="8"/>
                    <a:pt x="0" y="8"/>
                    <a:pt x="0" y="8"/>
                  </a:cubicBezTo>
                  <a:cubicBezTo>
                    <a:pt x="0" y="8"/>
                    <a:pt x="0" y="8"/>
                    <a:pt x="0" y="8"/>
                  </a:cubicBezTo>
                  <a:moveTo>
                    <a:pt x="0" y="7"/>
                  </a:moveTo>
                  <a:cubicBezTo>
                    <a:pt x="0" y="7"/>
                    <a:pt x="0" y="8"/>
                    <a:pt x="0" y="8"/>
                  </a:cubicBezTo>
                  <a:cubicBezTo>
                    <a:pt x="0" y="8"/>
                    <a:pt x="0" y="7"/>
                    <a:pt x="0" y="7"/>
                  </a:cubicBezTo>
                  <a:moveTo>
                    <a:pt x="0" y="7"/>
                  </a:moveTo>
                  <a:cubicBezTo>
                    <a:pt x="0" y="7"/>
                    <a:pt x="0" y="7"/>
                    <a:pt x="0" y="7"/>
                  </a:cubicBezTo>
                  <a:cubicBezTo>
                    <a:pt x="0" y="7"/>
                    <a:pt x="0" y="7"/>
                    <a:pt x="0" y="7"/>
                  </a:cubicBezTo>
                  <a:moveTo>
                    <a:pt x="0" y="6"/>
                  </a:moveTo>
                  <a:cubicBezTo>
                    <a:pt x="0" y="6"/>
                    <a:pt x="0" y="6"/>
                    <a:pt x="0" y="6"/>
                  </a:cubicBezTo>
                  <a:cubicBezTo>
                    <a:pt x="0" y="6"/>
                    <a:pt x="0" y="6"/>
                    <a:pt x="0" y="6"/>
                  </a:cubicBezTo>
                  <a:moveTo>
                    <a:pt x="0" y="5"/>
                  </a:moveTo>
                  <a:cubicBezTo>
                    <a:pt x="0" y="6"/>
                    <a:pt x="0" y="6"/>
                    <a:pt x="0" y="6"/>
                  </a:cubicBezTo>
                  <a:cubicBezTo>
                    <a:pt x="0" y="6"/>
                    <a:pt x="0" y="6"/>
                    <a:pt x="0" y="5"/>
                  </a:cubicBezTo>
                  <a:moveTo>
                    <a:pt x="0" y="5"/>
                  </a:moveTo>
                  <a:cubicBezTo>
                    <a:pt x="0" y="5"/>
                    <a:pt x="0" y="5"/>
                    <a:pt x="0" y="5"/>
                  </a:cubicBezTo>
                  <a:cubicBezTo>
                    <a:pt x="0" y="5"/>
                    <a:pt x="0" y="5"/>
                    <a:pt x="0" y="5"/>
                  </a:cubicBezTo>
                  <a:moveTo>
                    <a:pt x="0" y="4"/>
                  </a:moveTo>
                  <a:cubicBezTo>
                    <a:pt x="0" y="4"/>
                    <a:pt x="0" y="5"/>
                    <a:pt x="0" y="5"/>
                  </a:cubicBezTo>
                  <a:cubicBezTo>
                    <a:pt x="0" y="5"/>
                    <a:pt x="0" y="4"/>
                    <a:pt x="0" y="4"/>
                  </a:cubicBezTo>
                  <a:moveTo>
                    <a:pt x="0" y="4"/>
                  </a:moveTo>
                  <a:cubicBezTo>
                    <a:pt x="0" y="4"/>
                    <a:pt x="0" y="4"/>
                    <a:pt x="0" y="4"/>
                  </a:cubicBezTo>
                  <a:cubicBezTo>
                    <a:pt x="0" y="4"/>
                    <a:pt x="0" y="4"/>
                    <a:pt x="0" y="4"/>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1" y="2"/>
                  </a:moveTo>
                  <a:cubicBezTo>
                    <a:pt x="0" y="2"/>
                    <a:pt x="0" y="2"/>
                    <a:pt x="0" y="2"/>
                  </a:cubicBezTo>
                  <a:cubicBezTo>
                    <a:pt x="0" y="2"/>
                    <a:pt x="0" y="2"/>
                    <a:pt x="1" y="2"/>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00A08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91" name="Freeform 22"/>
            <p:cNvSpPr>
              <a:spLocks noEditPoints="1"/>
            </p:cNvSpPr>
            <p:nvPr/>
          </p:nvSpPr>
          <p:spPr bwMode="auto">
            <a:xfrm>
              <a:off x="1028700" y="4116388"/>
              <a:ext cx="9525" cy="0"/>
            </a:xfrm>
            <a:custGeom>
              <a:avLst/>
              <a:gdLst>
                <a:gd name="T0" fmla="*/ 0 w 12"/>
                <a:gd name="T1" fmla="*/ 0 w 12"/>
                <a:gd name="T2" fmla="*/ 0 w 12"/>
                <a:gd name="T3" fmla="*/ 1 w 12"/>
                <a:gd name="T4" fmla="*/ 1 w 12"/>
                <a:gd name="T5" fmla="*/ 1 w 12"/>
                <a:gd name="T6" fmla="*/ 1 w 12"/>
                <a:gd name="T7" fmla="*/ 1 w 12"/>
                <a:gd name="T8" fmla="*/ 1 w 12"/>
                <a:gd name="T9" fmla="*/ 2 w 12"/>
                <a:gd name="T10" fmla="*/ 2 w 12"/>
                <a:gd name="T11" fmla="*/ 2 w 12"/>
                <a:gd name="T12" fmla="*/ 3 w 12"/>
                <a:gd name="T13" fmla="*/ 2 w 12"/>
                <a:gd name="T14" fmla="*/ 3 w 12"/>
                <a:gd name="T15" fmla="*/ 3 w 12"/>
                <a:gd name="T16" fmla="*/ 3 w 12"/>
                <a:gd name="T17" fmla="*/ 3 w 12"/>
                <a:gd name="T18" fmla="*/ 4 w 12"/>
                <a:gd name="T19" fmla="*/ 4 w 12"/>
                <a:gd name="T20" fmla="*/ 4 w 12"/>
                <a:gd name="T21" fmla="*/ 5 w 12"/>
                <a:gd name="T22" fmla="*/ 4 w 12"/>
                <a:gd name="T23" fmla="*/ 5 w 12"/>
                <a:gd name="T24" fmla="*/ 5 w 12"/>
                <a:gd name="T25" fmla="*/ 5 w 12"/>
                <a:gd name="T26" fmla="*/ 5 w 12"/>
                <a:gd name="T27" fmla="*/ 6 w 12"/>
                <a:gd name="T28" fmla="*/ 6 w 12"/>
                <a:gd name="T29" fmla="*/ 6 w 12"/>
                <a:gd name="T30" fmla="*/ 7 w 12"/>
                <a:gd name="T31" fmla="*/ 6 w 12"/>
                <a:gd name="T32" fmla="*/ 7 w 12"/>
                <a:gd name="T33" fmla="*/ 9 w 12"/>
                <a:gd name="T34" fmla="*/ 9 w 12"/>
                <a:gd name="T35" fmla="*/ 9 w 12"/>
                <a:gd name="T36" fmla="*/ 10 w 12"/>
                <a:gd name="T37" fmla="*/ 10 w 12"/>
                <a:gd name="T38" fmla="*/ 10 w 12"/>
                <a:gd name="T39" fmla="*/ 10 w 12"/>
                <a:gd name="T40" fmla="*/ 10 w 12"/>
                <a:gd name="T41" fmla="*/ 10 w 12"/>
                <a:gd name="T42" fmla="*/ 11 w 12"/>
                <a:gd name="T43" fmla="*/ 11 w 12"/>
                <a:gd name="T44" fmla="*/ 11 w 12"/>
                <a:gd name="T45" fmla="*/ 12 w 12"/>
                <a:gd name="T46" fmla="*/ 12 w 12"/>
                <a:gd name="T47" fmla="*/ 12 w 12"/>
                <a:gd name="T48" fmla="*/ 12 w 12"/>
                <a:gd name="T49" fmla="*/ 12 w 12"/>
                <a:gd name="T50" fmla="*/ 12 w 1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Lst>
              <a:rect l="0" t="0" r="r" b="b"/>
              <a:pathLst>
                <a:path w="12">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3" y="0"/>
                  </a:moveTo>
                  <a:cubicBezTo>
                    <a:pt x="3" y="0"/>
                    <a:pt x="3" y="0"/>
                    <a:pt x="2" y="0"/>
                  </a:cubicBezTo>
                  <a:cubicBezTo>
                    <a:pt x="3" y="0"/>
                    <a:pt x="3" y="0"/>
                    <a:pt x="3"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5" y="0"/>
                  </a:moveTo>
                  <a:cubicBezTo>
                    <a:pt x="5" y="0"/>
                    <a:pt x="5" y="0"/>
                    <a:pt x="5" y="0"/>
                  </a:cubicBezTo>
                  <a:cubicBezTo>
                    <a:pt x="5" y="0"/>
                    <a:pt x="5" y="0"/>
                    <a:pt x="5" y="0"/>
                  </a:cubicBezTo>
                  <a:moveTo>
                    <a:pt x="6" y="0"/>
                  </a:moveTo>
                  <a:cubicBezTo>
                    <a:pt x="6" y="0"/>
                    <a:pt x="6" y="0"/>
                    <a:pt x="6" y="0"/>
                  </a:cubicBezTo>
                  <a:cubicBezTo>
                    <a:pt x="6" y="0"/>
                    <a:pt x="6" y="0"/>
                    <a:pt x="6" y="0"/>
                  </a:cubicBezTo>
                  <a:moveTo>
                    <a:pt x="7" y="0"/>
                  </a:moveTo>
                  <a:cubicBezTo>
                    <a:pt x="7" y="0"/>
                    <a:pt x="6" y="0"/>
                    <a:pt x="6" y="0"/>
                  </a:cubicBezTo>
                  <a:cubicBezTo>
                    <a:pt x="6" y="0"/>
                    <a:pt x="7" y="0"/>
                    <a:pt x="7" y="0"/>
                  </a:cubicBezTo>
                  <a:moveTo>
                    <a:pt x="9" y="0"/>
                  </a:moveTo>
                  <a:cubicBezTo>
                    <a:pt x="9" y="0"/>
                    <a:pt x="9" y="0"/>
                    <a:pt x="9" y="0"/>
                  </a:cubicBezTo>
                  <a:cubicBezTo>
                    <a:pt x="9" y="0"/>
                    <a:pt x="9" y="0"/>
                    <a:pt x="9"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path>
              </a:pathLst>
            </a:custGeom>
            <a:solidFill>
              <a:srgbClr val="E5E2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grpSp>
      <p:grpSp>
        <p:nvGrpSpPr>
          <p:cNvPr id="92" name="Group 91"/>
          <p:cNvGrpSpPr/>
          <p:nvPr/>
        </p:nvGrpSpPr>
        <p:grpSpPr>
          <a:xfrm flipH="1">
            <a:off x="9995231" y="1399434"/>
            <a:ext cx="485563" cy="733220"/>
            <a:chOff x="646113" y="3633788"/>
            <a:chExt cx="790575" cy="1193800"/>
          </a:xfrm>
        </p:grpSpPr>
        <p:sp>
          <p:nvSpPr>
            <p:cNvPr id="93" name="Freeform 32"/>
            <p:cNvSpPr>
              <a:spLocks/>
            </p:cNvSpPr>
            <p:nvPr/>
          </p:nvSpPr>
          <p:spPr bwMode="auto">
            <a:xfrm>
              <a:off x="754063" y="3633788"/>
              <a:ext cx="682625" cy="1193800"/>
            </a:xfrm>
            <a:custGeom>
              <a:avLst/>
              <a:gdLst>
                <a:gd name="T0" fmla="*/ 912 w 913"/>
                <a:gd name="T1" fmla="*/ 429 h 1599"/>
                <a:gd name="T2" fmla="*/ 456 w 913"/>
                <a:gd name="T3" fmla="*/ 0 h 1599"/>
                <a:gd name="T4" fmla="*/ 0 w 913"/>
                <a:gd name="T5" fmla="*/ 457 h 1599"/>
                <a:gd name="T6" fmla="*/ 0 w 913"/>
                <a:gd name="T7" fmla="*/ 1599 h 1599"/>
                <a:gd name="T8" fmla="*/ 808 w 913"/>
                <a:gd name="T9" fmla="*/ 1599 h 1599"/>
                <a:gd name="T10" fmla="*/ 799 w 913"/>
                <a:gd name="T11" fmla="*/ 999 h 1599"/>
                <a:gd name="T12" fmla="*/ 913 w 913"/>
                <a:gd name="T13" fmla="*/ 999 h 1599"/>
                <a:gd name="T14" fmla="*/ 913 w 913"/>
                <a:gd name="T15" fmla="*/ 429 h 1599"/>
                <a:gd name="T16" fmla="*/ 912 w 913"/>
                <a:gd name="T17" fmla="*/ 429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3" h="1599">
                  <a:moveTo>
                    <a:pt x="912" y="429"/>
                  </a:moveTo>
                  <a:cubicBezTo>
                    <a:pt x="897" y="190"/>
                    <a:pt x="699" y="0"/>
                    <a:pt x="456" y="0"/>
                  </a:cubicBezTo>
                  <a:cubicBezTo>
                    <a:pt x="204" y="0"/>
                    <a:pt x="0" y="205"/>
                    <a:pt x="0" y="457"/>
                  </a:cubicBezTo>
                  <a:cubicBezTo>
                    <a:pt x="0" y="1599"/>
                    <a:pt x="0" y="1599"/>
                    <a:pt x="0" y="1599"/>
                  </a:cubicBezTo>
                  <a:cubicBezTo>
                    <a:pt x="808" y="1599"/>
                    <a:pt x="808" y="1599"/>
                    <a:pt x="808" y="1599"/>
                  </a:cubicBezTo>
                  <a:cubicBezTo>
                    <a:pt x="799" y="999"/>
                    <a:pt x="799" y="999"/>
                    <a:pt x="799" y="999"/>
                  </a:cubicBezTo>
                  <a:cubicBezTo>
                    <a:pt x="913" y="999"/>
                    <a:pt x="913" y="999"/>
                    <a:pt x="913" y="999"/>
                  </a:cubicBezTo>
                  <a:cubicBezTo>
                    <a:pt x="913" y="429"/>
                    <a:pt x="913" y="429"/>
                    <a:pt x="913" y="429"/>
                  </a:cubicBezTo>
                  <a:cubicBezTo>
                    <a:pt x="912" y="429"/>
                    <a:pt x="912" y="429"/>
                    <a:pt x="912" y="429"/>
                  </a:cubicBezTo>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94" name="Freeform 33"/>
            <p:cNvSpPr>
              <a:spLocks/>
            </p:cNvSpPr>
            <p:nvPr/>
          </p:nvSpPr>
          <p:spPr bwMode="auto">
            <a:xfrm>
              <a:off x="754063" y="3633788"/>
              <a:ext cx="679450" cy="671513"/>
            </a:xfrm>
            <a:custGeom>
              <a:avLst/>
              <a:gdLst>
                <a:gd name="T0" fmla="*/ 456 w 910"/>
                <a:gd name="T1" fmla="*/ 0 h 900"/>
                <a:gd name="T2" fmla="*/ 0 w 910"/>
                <a:gd name="T3" fmla="*/ 457 h 900"/>
                <a:gd name="T4" fmla="*/ 0 w 910"/>
                <a:gd name="T5" fmla="*/ 900 h 900"/>
                <a:gd name="T6" fmla="*/ 342 w 910"/>
                <a:gd name="T7" fmla="*/ 742 h 900"/>
                <a:gd name="T8" fmla="*/ 399 w 910"/>
                <a:gd name="T9" fmla="*/ 628 h 900"/>
                <a:gd name="T10" fmla="*/ 910 w 910"/>
                <a:gd name="T11" fmla="*/ 403 h 900"/>
                <a:gd name="T12" fmla="*/ 456 w 910"/>
                <a:gd name="T13" fmla="*/ 0 h 900"/>
              </a:gdLst>
              <a:ahLst/>
              <a:cxnLst>
                <a:cxn ang="0">
                  <a:pos x="T0" y="T1"/>
                </a:cxn>
                <a:cxn ang="0">
                  <a:pos x="T2" y="T3"/>
                </a:cxn>
                <a:cxn ang="0">
                  <a:pos x="T4" y="T5"/>
                </a:cxn>
                <a:cxn ang="0">
                  <a:pos x="T6" y="T7"/>
                </a:cxn>
                <a:cxn ang="0">
                  <a:pos x="T8" y="T9"/>
                </a:cxn>
                <a:cxn ang="0">
                  <a:pos x="T10" y="T11"/>
                </a:cxn>
                <a:cxn ang="0">
                  <a:pos x="T12" y="T13"/>
                </a:cxn>
              </a:cxnLst>
              <a:rect l="0" t="0" r="r" b="b"/>
              <a:pathLst>
                <a:path w="910" h="900">
                  <a:moveTo>
                    <a:pt x="456" y="0"/>
                  </a:moveTo>
                  <a:cubicBezTo>
                    <a:pt x="204" y="0"/>
                    <a:pt x="0" y="205"/>
                    <a:pt x="0" y="457"/>
                  </a:cubicBezTo>
                  <a:cubicBezTo>
                    <a:pt x="0" y="900"/>
                    <a:pt x="0" y="900"/>
                    <a:pt x="0" y="900"/>
                  </a:cubicBezTo>
                  <a:cubicBezTo>
                    <a:pt x="342" y="742"/>
                    <a:pt x="342" y="742"/>
                    <a:pt x="342" y="742"/>
                  </a:cubicBezTo>
                  <a:cubicBezTo>
                    <a:pt x="371" y="714"/>
                    <a:pt x="399" y="628"/>
                    <a:pt x="399" y="628"/>
                  </a:cubicBezTo>
                  <a:cubicBezTo>
                    <a:pt x="665" y="628"/>
                    <a:pt x="881" y="430"/>
                    <a:pt x="910" y="403"/>
                  </a:cubicBezTo>
                  <a:cubicBezTo>
                    <a:pt x="883" y="176"/>
                    <a:pt x="690" y="0"/>
                    <a:pt x="456" y="0"/>
                  </a:cubicBezTo>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95" name="Freeform 34"/>
            <p:cNvSpPr>
              <a:spLocks/>
            </p:cNvSpPr>
            <p:nvPr/>
          </p:nvSpPr>
          <p:spPr bwMode="auto">
            <a:xfrm>
              <a:off x="754063" y="4124326"/>
              <a:ext cx="255588" cy="425450"/>
            </a:xfrm>
            <a:custGeom>
              <a:avLst/>
              <a:gdLst>
                <a:gd name="T0" fmla="*/ 342 w 342"/>
                <a:gd name="T1" fmla="*/ 0 h 571"/>
                <a:gd name="T2" fmla="*/ 0 w 342"/>
                <a:gd name="T3" fmla="*/ 141 h 571"/>
                <a:gd name="T4" fmla="*/ 0 w 342"/>
                <a:gd name="T5" fmla="*/ 571 h 571"/>
                <a:gd name="T6" fmla="*/ 0 w 342"/>
                <a:gd name="T7" fmla="*/ 571 h 571"/>
                <a:gd name="T8" fmla="*/ 342 w 342"/>
                <a:gd name="T9" fmla="*/ 285 h 571"/>
                <a:gd name="T10" fmla="*/ 342 w 342"/>
                <a:gd name="T11" fmla="*/ 0 h 571"/>
              </a:gdLst>
              <a:ahLst/>
              <a:cxnLst>
                <a:cxn ang="0">
                  <a:pos x="T0" y="T1"/>
                </a:cxn>
                <a:cxn ang="0">
                  <a:pos x="T2" y="T3"/>
                </a:cxn>
                <a:cxn ang="0">
                  <a:pos x="T4" y="T5"/>
                </a:cxn>
                <a:cxn ang="0">
                  <a:pos x="T6" y="T7"/>
                </a:cxn>
                <a:cxn ang="0">
                  <a:pos x="T8" y="T9"/>
                </a:cxn>
                <a:cxn ang="0">
                  <a:pos x="T10" y="T11"/>
                </a:cxn>
              </a:cxnLst>
              <a:rect l="0" t="0" r="r" b="b"/>
              <a:pathLst>
                <a:path w="342" h="571">
                  <a:moveTo>
                    <a:pt x="342" y="0"/>
                  </a:moveTo>
                  <a:cubicBezTo>
                    <a:pt x="0" y="141"/>
                    <a:pt x="0" y="141"/>
                    <a:pt x="0" y="141"/>
                  </a:cubicBezTo>
                  <a:cubicBezTo>
                    <a:pt x="0" y="571"/>
                    <a:pt x="0" y="571"/>
                    <a:pt x="0" y="571"/>
                  </a:cubicBezTo>
                  <a:cubicBezTo>
                    <a:pt x="0" y="571"/>
                    <a:pt x="0" y="571"/>
                    <a:pt x="0" y="571"/>
                  </a:cubicBezTo>
                  <a:cubicBezTo>
                    <a:pt x="313" y="513"/>
                    <a:pt x="342" y="285"/>
                    <a:pt x="342" y="285"/>
                  </a:cubicBezTo>
                  <a:cubicBezTo>
                    <a:pt x="342" y="0"/>
                    <a:pt x="342" y="0"/>
                    <a:pt x="342" y="0"/>
                  </a:cubicBezTo>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96" name="Freeform 35"/>
            <p:cNvSpPr>
              <a:spLocks/>
            </p:cNvSpPr>
            <p:nvPr/>
          </p:nvSpPr>
          <p:spPr bwMode="auto">
            <a:xfrm>
              <a:off x="871538" y="4186238"/>
              <a:ext cx="139700" cy="279400"/>
            </a:xfrm>
            <a:custGeom>
              <a:avLst/>
              <a:gdLst>
                <a:gd name="T0" fmla="*/ 187 w 187"/>
                <a:gd name="T1" fmla="*/ 0 h 373"/>
                <a:gd name="T2" fmla="*/ 0 w 187"/>
                <a:gd name="T3" fmla="*/ 186 h 373"/>
                <a:gd name="T4" fmla="*/ 187 w 187"/>
                <a:gd name="T5" fmla="*/ 373 h 373"/>
                <a:gd name="T6" fmla="*/ 187 w 187"/>
                <a:gd name="T7" fmla="*/ 0 h 373"/>
              </a:gdLst>
              <a:ahLst/>
              <a:cxnLst>
                <a:cxn ang="0">
                  <a:pos x="T0" y="T1"/>
                </a:cxn>
                <a:cxn ang="0">
                  <a:pos x="T2" y="T3"/>
                </a:cxn>
                <a:cxn ang="0">
                  <a:pos x="T4" y="T5"/>
                </a:cxn>
                <a:cxn ang="0">
                  <a:pos x="T6" y="T7"/>
                </a:cxn>
              </a:cxnLst>
              <a:rect l="0" t="0" r="r" b="b"/>
              <a:pathLst>
                <a:path w="187" h="373">
                  <a:moveTo>
                    <a:pt x="187" y="0"/>
                  </a:moveTo>
                  <a:cubicBezTo>
                    <a:pt x="84" y="0"/>
                    <a:pt x="0" y="83"/>
                    <a:pt x="0" y="186"/>
                  </a:cubicBezTo>
                  <a:cubicBezTo>
                    <a:pt x="0" y="289"/>
                    <a:pt x="84" y="373"/>
                    <a:pt x="187" y="373"/>
                  </a:cubicBezTo>
                  <a:cubicBezTo>
                    <a:pt x="187" y="0"/>
                    <a:pt x="187" y="0"/>
                    <a:pt x="187" y="0"/>
                  </a:cubicBezTo>
                </a:path>
              </a:pathLst>
            </a:custGeom>
            <a:solidFill>
              <a:srgbClr val="FFF1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97" name="Freeform 36"/>
            <p:cNvSpPr>
              <a:spLocks/>
            </p:cNvSpPr>
            <p:nvPr/>
          </p:nvSpPr>
          <p:spPr bwMode="auto">
            <a:xfrm>
              <a:off x="1011238" y="4256088"/>
              <a:ext cx="0" cy="95250"/>
            </a:xfrm>
            <a:custGeom>
              <a:avLst/>
              <a:gdLst>
                <a:gd name="T0" fmla="*/ 0 h 128"/>
                <a:gd name="T1" fmla="*/ 0 h 128"/>
                <a:gd name="T2" fmla="*/ 128 h 128"/>
                <a:gd name="T3" fmla="*/ 128 h 128"/>
                <a:gd name="T4" fmla="*/ 0 h 128"/>
              </a:gdLst>
              <a:ahLst/>
              <a:cxnLst>
                <a:cxn ang="0">
                  <a:pos x="0" y="T0"/>
                </a:cxn>
                <a:cxn ang="0">
                  <a:pos x="0" y="T1"/>
                </a:cxn>
                <a:cxn ang="0">
                  <a:pos x="0" y="T2"/>
                </a:cxn>
                <a:cxn ang="0">
                  <a:pos x="0" y="T3"/>
                </a:cxn>
                <a:cxn ang="0">
                  <a:pos x="0" y="T4"/>
                </a:cxn>
              </a:cxnLst>
              <a:rect l="0" t="0" r="r" b="b"/>
              <a:pathLst>
                <a:path h="128">
                  <a:moveTo>
                    <a:pt x="0" y="0"/>
                  </a:moveTo>
                  <a:cubicBezTo>
                    <a:pt x="0" y="0"/>
                    <a:pt x="0" y="0"/>
                    <a:pt x="0" y="0"/>
                  </a:cubicBezTo>
                  <a:cubicBezTo>
                    <a:pt x="0" y="128"/>
                    <a:pt x="0" y="128"/>
                    <a:pt x="0" y="128"/>
                  </a:cubicBezTo>
                  <a:cubicBezTo>
                    <a:pt x="0" y="128"/>
                    <a:pt x="0" y="128"/>
                    <a:pt x="0" y="128"/>
                  </a:cubicBezTo>
                  <a:cubicBezTo>
                    <a:pt x="0" y="0"/>
                    <a:pt x="0" y="0"/>
                    <a:pt x="0" y="0"/>
                  </a:cubicBezTo>
                </a:path>
              </a:pathLst>
            </a:custGeom>
            <a:solidFill>
              <a:srgbClr val="D9CD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98" name="Freeform 37"/>
            <p:cNvSpPr>
              <a:spLocks/>
            </p:cNvSpPr>
            <p:nvPr/>
          </p:nvSpPr>
          <p:spPr bwMode="auto">
            <a:xfrm>
              <a:off x="958850" y="4256088"/>
              <a:ext cx="52388" cy="95250"/>
            </a:xfrm>
            <a:custGeom>
              <a:avLst/>
              <a:gdLst>
                <a:gd name="T0" fmla="*/ 70 w 70"/>
                <a:gd name="T1" fmla="*/ 0 h 128"/>
                <a:gd name="T2" fmla="*/ 0 w 70"/>
                <a:gd name="T3" fmla="*/ 32 h 128"/>
                <a:gd name="T4" fmla="*/ 70 w 70"/>
                <a:gd name="T5" fmla="*/ 128 h 128"/>
                <a:gd name="T6" fmla="*/ 70 w 70"/>
                <a:gd name="T7" fmla="*/ 0 h 128"/>
              </a:gdLst>
              <a:ahLst/>
              <a:cxnLst>
                <a:cxn ang="0">
                  <a:pos x="T0" y="T1"/>
                </a:cxn>
                <a:cxn ang="0">
                  <a:pos x="T2" y="T3"/>
                </a:cxn>
                <a:cxn ang="0">
                  <a:pos x="T4" y="T5"/>
                </a:cxn>
                <a:cxn ang="0">
                  <a:pos x="T6" y="T7"/>
                </a:cxn>
              </a:cxnLst>
              <a:rect l="0" t="0" r="r" b="b"/>
              <a:pathLst>
                <a:path w="70" h="128">
                  <a:moveTo>
                    <a:pt x="70" y="0"/>
                  </a:moveTo>
                  <a:cubicBezTo>
                    <a:pt x="42" y="0"/>
                    <a:pt x="17" y="12"/>
                    <a:pt x="0" y="32"/>
                  </a:cubicBezTo>
                  <a:cubicBezTo>
                    <a:pt x="70" y="128"/>
                    <a:pt x="70" y="128"/>
                    <a:pt x="70" y="128"/>
                  </a:cubicBezTo>
                  <a:cubicBezTo>
                    <a:pt x="70" y="0"/>
                    <a:pt x="70" y="0"/>
                    <a:pt x="70" y="0"/>
                  </a:cubicBezTo>
                </a:path>
              </a:pathLst>
            </a:custGeom>
            <a:solidFill>
              <a:srgbClr val="D9CD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99" name="Oval 38"/>
            <p:cNvSpPr>
              <a:spLocks noChangeArrowheads="1"/>
            </p:cNvSpPr>
            <p:nvPr/>
          </p:nvSpPr>
          <p:spPr bwMode="auto">
            <a:xfrm>
              <a:off x="1265238" y="4167188"/>
              <a:ext cx="42863" cy="42863"/>
            </a:xfrm>
            <a:prstGeom prst="ellipse">
              <a:avLst/>
            </a:pr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00" name="Freeform 40"/>
            <p:cNvSpPr>
              <a:spLocks noEditPoints="1"/>
            </p:cNvSpPr>
            <p:nvPr/>
          </p:nvSpPr>
          <p:spPr bwMode="auto">
            <a:xfrm>
              <a:off x="646113" y="3771901"/>
              <a:ext cx="0" cy="3175"/>
            </a:xfrm>
            <a:custGeom>
              <a:avLst/>
              <a:gdLst>
                <a:gd name="T0" fmla="*/ 3 h 4"/>
                <a:gd name="T1" fmla="*/ 4 h 4"/>
                <a:gd name="T2" fmla="*/ 3 h 4"/>
                <a:gd name="T3" fmla="*/ 3 h 4"/>
                <a:gd name="T4" fmla="*/ 3 h 4"/>
                <a:gd name="T5" fmla="*/ 3 h 4"/>
                <a:gd name="T6" fmla="*/ 3 h 4"/>
                <a:gd name="T7" fmla="*/ 3 h 4"/>
                <a:gd name="T8" fmla="*/ 3 h 4"/>
                <a:gd name="T9" fmla="*/ 2 h 4"/>
                <a:gd name="T10" fmla="*/ 2 h 4"/>
                <a:gd name="T11" fmla="*/ 2 h 4"/>
                <a:gd name="T12" fmla="*/ 2 h 4"/>
                <a:gd name="T13" fmla="*/ 2 h 4"/>
                <a:gd name="T14" fmla="*/ 2 h 4"/>
                <a:gd name="T15" fmla="*/ 1 h 4"/>
                <a:gd name="T16" fmla="*/ 1 h 4"/>
                <a:gd name="T17" fmla="*/ 1 h 4"/>
                <a:gd name="T18" fmla="*/ 1 h 4"/>
                <a:gd name="T19" fmla="*/ 1 h 4"/>
                <a:gd name="T20" fmla="*/ 1 h 4"/>
                <a:gd name="T21" fmla="*/ 0 h 4"/>
                <a:gd name="T22" fmla="*/ 0 h 4"/>
                <a:gd name="T23" fmla="*/ 0 h 4"/>
                <a:gd name="T24" fmla="*/ 0 h 4"/>
                <a:gd name="T25" fmla="*/ 0 h 4"/>
                <a:gd name="T26" fmla="*/ 0 h 4"/>
                <a:gd name="T27" fmla="*/ 0 h 4"/>
                <a:gd name="T28" fmla="*/ 0 h 4"/>
                <a:gd name="T29" fmla="*/ 0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Lst>
              <a:rect l="0" t="0" r="r" b="b"/>
              <a:pathLst>
                <a:path h="4">
                  <a:moveTo>
                    <a:pt x="0" y="3"/>
                  </a:moveTo>
                  <a:cubicBezTo>
                    <a:pt x="0" y="4"/>
                    <a:pt x="0" y="4"/>
                    <a:pt x="0" y="4"/>
                  </a:cubicBezTo>
                  <a:cubicBezTo>
                    <a:pt x="0" y="4"/>
                    <a:pt x="0" y="4"/>
                    <a:pt x="0" y="3"/>
                  </a:cubicBezTo>
                  <a:moveTo>
                    <a:pt x="0" y="3"/>
                  </a:moveTo>
                  <a:cubicBezTo>
                    <a:pt x="0" y="3"/>
                    <a:pt x="0" y="3"/>
                    <a:pt x="0" y="3"/>
                  </a:cubicBezTo>
                  <a:cubicBezTo>
                    <a:pt x="0" y="3"/>
                    <a:pt x="0" y="3"/>
                    <a:pt x="0" y="3"/>
                  </a:cubicBezTo>
                  <a:moveTo>
                    <a:pt x="0" y="3"/>
                  </a:moveTo>
                  <a:cubicBezTo>
                    <a:pt x="0" y="3"/>
                    <a:pt x="0" y="3"/>
                    <a:pt x="0" y="3"/>
                  </a:cubicBezTo>
                  <a:cubicBezTo>
                    <a:pt x="0" y="3"/>
                    <a:pt x="0" y="3"/>
                    <a:pt x="0" y="3"/>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CF2A8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01" name="Freeform 41"/>
            <p:cNvSpPr>
              <a:spLocks noEditPoints="1"/>
            </p:cNvSpPr>
            <p:nvPr/>
          </p:nvSpPr>
          <p:spPr bwMode="auto">
            <a:xfrm>
              <a:off x="787400" y="3916363"/>
              <a:ext cx="4763" cy="0"/>
            </a:xfrm>
            <a:custGeom>
              <a:avLst/>
              <a:gdLst>
                <a:gd name="T0" fmla="*/ 0 w 6"/>
                <a:gd name="T1" fmla="*/ 0 w 6"/>
                <a:gd name="T2" fmla="*/ 0 w 6"/>
                <a:gd name="T3" fmla="*/ 0 w 6"/>
                <a:gd name="T4" fmla="*/ 0 w 6"/>
                <a:gd name="T5" fmla="*/ 0 w 6"/>
                <a:gd name="T6" fmla="*/ 1 w 6"/>
                <a:gd name="T7" fmla="*/ 1 w 6"/>
                <a:gd name="T8" fmla="*/ 1 w 6"/>
                <a:gd name="T9" fmla="*/ 1 w 6"/>
                <a:gd name="T10" fmla="*/ 1 w 6"/>
                <a:gd name="T11" fmla="*/ 1 w 6"/>
                <a:gd name="T12" fmla="*/ 1 w 6"/>
                <a:gd name="T13" fmla="*/ 1 w 6"/>
                <a:gd name="T14" fmla="*/ 1 w 6"/>
                <a:gd name="T15" fmla="*/ 2 w 6"/>
                <a:gd name="T16" fmla="*/ 1 w 6"/>
                <a:gd name="T17" fmla="*/ 2 w 6"/>
                <a:gd name="T18" fmla="*/ 2 w 6"/>
                <a:gd name="T19" fmla="*/ 2 w 6"/>
                <a:gd name="T20" fmla="*/ 2 w 6"/>
                <a:gd name="T21" fmla="*/ 2 w 6"/>
                <a:gd name="T22" fmla="*/ 2 w 6"/>
                <a:gd name="T23" fmla="*/ 2 w 6"/>
                <a:gd name="T24" fmla="*/ 3 w 6"/>
                <a:gd name="T25" fmla="*/ 2 w 6"/>
                <a:gd name="T26" fmla="*/ 3 w 6"/>
                <a:gd name="T27" fmla="*/ 3 w 6"/>
                <a:gd name="T28" fmla="*/ 3 w 6"/>
                <a:gd name="T29" fmla="*/ 3 w 6"/>
                <a:gd name="T30" fmla="*/ 3 w 6"/>
                <a:gd name="T31" fmla="*/ 3 w 6"/>
                <a:gd name="T32" fmla="*/ 3 w 6"/>
                <a:gd name="T33" fmla="*/ 4 w 6"/>
                <a:gd name="T34" fmla="*/ 3 w 6"/>
                <a:gd name="T35" fmla="*/ 4 w 6"/>
                <a:gd name="T36" fmla="*/ 5 w 6"/>
                <a:gd name="T37" fmla="*/ 5 w 6"/>
                <a:gd name="T38" fmla="*/ 5 w 6"/>
                <a:gd name="T39" fmla="*/ 5 w 6"/>
                <a:gd name="T40" fmla="*/ 5 w 6"/>
                <a:gd name="T41" fmla="*/ 5 w 6"/>
                <a:gd name="T42" fmla="*/ 5 w 6"/>
                <a:gd name="T43" fmla="*/ 5 w 6"/>
                <a:gd name="T44" fmla="*/ 5 w 6"/>
                <a:gd name="T45" fmla="*/ 6 w 6"/>
                <a:gd name="T46" fmla="*/ 6 w 6"/>
                <a:gd name="T47" fmla="*/ 6 w 6"/>
                <a:gd name="T48" fmla="*/ 6 w 6"/>
                <a:gd name="T49" fmla="*/ 6 w 6"/>
                <a:gd name="T50" fmla="*/ 6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Lst>
              <a:rect l="0" t="0" r="r" b="b"/>
              <a:pathLst>
                <a:path w="6">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2" y="0"/>
                    <a:pt x="1"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3" y="0"/>
                  </a:moveTo>
                  <a:cubicBezTo>
                    <a:pt x="3" y="0"/>
                    <a:pt x="2" y="0"/>
                    <a:pt x="2" y="0"/>
                  </a:cubicBezTo>
                  <a:cubicBezTo>
                    <a:pt x="2"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4" y="0"/>
                  </a:moveTo>
                  <a:cubicBezTo>
                    <a:pt x="4" y="0"/>
                    <a:pt x="3" y="0"/>
                    <a:pt x="3" y="0"/>
                  </a:cubicBezTo>
                  <a:cubicBezTo>
                    <a:pt x="3" y="0"/>
                    <a:pt x="4" y="0"/>
                    <a:pt x="4"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path>
              </a:pathLst>
            </a:custGeom>
            <a:solidFill>
              <a:srgbClr val="001D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02" name="Freeform 44"/>
            <p:cNvSpPr>
              <a:spLocks/>
            </p:cNvSpPr>
            <p:nvPr/>
          </p:nvSpPr>
          <p:spPr bwMode="auto">
            <a:xfrm>
              <a:off x="754063" y="4351338"/>
              <a:ext cx="603250" cy="476250"/>
            </a:xfrm>
            <a:custGeom>
              <a:avLst/>
              <a:gdLst>
                <a:gd name="T0" fmla="*/ 344 w 808"/>
                <a:gd name="T1" fmla="*/ 0 h 637"/>
                <a:gd name="T2" fmla="*/ 344 w 808"/>
                <a:gd name="T3" fmla="*/ 59 h 637"/>
                <a:gd name="T4" fmla="*/ 344 w 808"/>
                <a:gd name="T5" fmla="*/ 59 h 637"/>
                <a:gd name="T6" fmla="*/ 344 w 808"/>
                <a:gd name="T7" fmla="*/ 152 h 637"/>
                <a:gd name="T8" fmla="*/ 262 w 808"/>
                <a:gd name="T9" fmla="*/ 133 h 637"/>
                <a:gd name="T10" fmla="*/ 0 w 808"/>
                <a:gd name="T11" fmla="*/ 266 h 637"/>
                <a:gd name="T12" fmla="*/ 0 w 808"/>
                <a:gd name="T13" fmla="*/ 266 h 637"/>
                <a:gd name="T14" fmla="*/ 0 w 808"/>
                <a:gd name="T15" fmla="*/ 637 h 637"/>
                <a:gd name="T16" fmla="*/ 808 w 808"/>
                <a:gd name="T17" fmla="*/ 637 h 637"/>
                <a:gd name="T18" fmla="*/ 344 w 808"/>
                <a:gd name="T19" fmla="*/ 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8" h="637">
                  <a:moveTo>
                    <a:pt x="344" y="0"/>
                  </a:moveTo>
                  <a:cubicBezTo>
                    <a:pt x="344" y="59"/>
                    <a:pt x="344" y="59"/>
                    <a:pt x="344" y="59"/>
                  </a:cubicBezTo>
                  <a:cubicBezTo>
                    <a:pt x="344" y="59"/>
                    <a:pt x="344" y="59"/>
                    <a:pt x="344" y="59"/>
                  </a:cubicBezTo>
                  <a:cubicBezTo>
                    <a:pt x="344" y="152"/>
                    <a:pt x="344" y="152"/>
                    <a:pt x="344" y="152"/>
                  </a:cubicBezTo>
                  <a:cubicBezTo>
                    <a:pt x="315" y="152"/>
                    <a:pt x="287" y="145"/>
                    <a:pt x="262" y="133"/>
                  </a:cubicBezTo>
                  <a:cubicBezTo>
                    <a:pt x="212" y="188"/>
                    <a:pt x="131" y="242"/>
                    <a:pt x="0" y="266"/>
                  </a:cubicBezTo>
                  <a:cubicBezTo>
                    <a:pt x="0" y="266"/>
                    <a:pt x="0" y="266"/>
                    <a:pt x="0" y="266"/>
                  </a:cubicBezTo>
                  <a:cubicBezTo>
                    <a:pt x="0" y="637"/>
                    <a:pt x="0" y="637"/>
                    <a:pt x="0" y="637"/>
                  </a:cubicBezTo>
                  <a:cubicBezTo>
                    <a:pt x="808" y="637"/>
                    <a:pt x="808" y="637"/>
                    <a:pt x="808" y="637"/>
                  </a:cubicBezTo>
                  <a:cubicBezTo>
                    <a:pt x="344" y="0"/>
                    <a:pt x="344" y="0"/>
                    <a:pt x="344" y="0"/>
                  </a:cubicBezTo>
                </a:path>
              </a:pathLst>
            </a:custGeom>
            <a:solidFill>
              <a:srgbClr val="E5D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03" name="Freeform 45"/>
            <p:cNvSpPr>
              <a:spLocks/>
            </p:cNvSpPr>
            <p:nvPr/>
          </p:nvSpPr>
          <p:spPr bwMode="auto">
            <a:xfrm>
              <a:off x="754063" y="3998913"/>
              <a:ext cx="128588" cy="230188"/>
            </a:xfrm>
            <a:custGeom>
              <a:avLst/>
              <a:gdLst>
                <a:gd name="T0" fmla="*/ 0 w 81"/>
                <a:gd name="T1" fmla="*/ 0 h 145"/>
                <a:gd name="T2" fmla="*/ 0 w 81"/>
                <a:gd name="T3" fmla="*/ 145 h 145"/>
                <a:gd name="T4" fmla="*/ 81 w 81"/>
                <a:gd name="T5" fmla="*/ 112 h 145"/>
                <a:gd name="T6" fmla="*/ 0 w 81"/>
                <a:gd name="T7" fmla="*/ 0 h 145"/>
              </a:gdLst>
              <a:ahLst/>
              <a:cxnLst>
                <a:cxn ang="0">
                  <a:pos x="T0" y="T1"/>
                </a:cxn>
                <a:cxn ang="0">
                  <a:pos x="T2" y="T3"/>
                </a:cxn>
                <a:cxn ang="0">
                  <a:pos x="T4" y="T5"/>
                </a:cxn>
                <a:cxn ang="0">
                  <a:pos x="T6" y="T7"/>
                </a:cxn>
              </a:cxnLst>
              <a:rect l="0" t="0" r="r" b="b"/>
              <a:pathLst>
                <a:path w="81" h="145">
                  <a:moveTo>
                    <a:pt x="0" y="0"/>
                  </a:moveTo>
                  <a:lnTo>
                    <a:pt x="0" y="145"/>
                  </a:lnTo>
                  <a:lnTo>
                    <a:pt x="81" y="112"/>
                  </a:lnTo>
                  <a:lnTo>
                    <a:pt x="0" y="0"/>
                  </a:lnTo>
                  <a:close/>
                </a:path>
              </a:pathLst>
            </a:custGeom>
            <a:solidFill>
              <a:srgbClr val="001D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04" name="Freeform 46"/>
            <p:cNvSpPr>
              <a:spLocks/>
            </p:cNvSpPr>
            <p:nvPr/>
          </p:nvSpPr>
          <p:spPr bwMode="auto">
            <a:xfrm>
              <a:off x="754063" y="3998913"/>
              <a:ext cx="128588" cy="230188"/>
            </a:xfrm>
            <a:custGeom>
              <a:avLst/>
              <a:gdLst>
                <a:gd name="T0" fmla="*/ 0 w 81"/>
                <a:gd name="T1" fmla="*/ 0 h 145"/>
                <a:gd name="T2" fmla="*/ 0 w 81"/>
                <a:gd name="T3" fmla="*/ 145 h 145"/>
                <a:gd name="T4" fmla="*/ 81 w 81"/>
                <a:gd name="T5" fmla="*/ 112 h 145"/>
                <a:gd name="T6" fmla="*/ 0 w 81"/>
                <a:gd name="T7" fmla="*/ 0 h 145"/>
              </a:gdLst>
              <a:ahLst/>
              <a:cxnLst>
                <a:cxn ang="0">
                  <a:pos x="T0" y="T1"/>
                </a:cxn>
                <a:cxn ang="0">
                  <a:pos x="T2" y="T3"/>
                </a:cxn>
                <a:cxn ang="0">
                  <a:pos x="T4" y="T5"/>
                </a:cxn>
                <a:cxn ang="0">
                  <a:pos x="T6" y="T7"/>
                </a:cxn>
              </a:cxnLst>
              <a:rect l="0" t="0" r="r" b="b"/>
              <a:pathLst>
                <a:path w="81" h="145">
                  <a:moveTo>
                    <a:pt x="0" y="0"/>
                  </a:moveTo>
                  <a:lnTo>
                    <a:pt x="0" y="145"/>
                  </a:lnTo>
                  <a:lnTo>
                    <a:pt x="81" y="112"/>
                  </a:lnTo>
                  <a:lnTo>
                    <a:pt x="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05" name="Freeform 47"/>
            <p:cNvSpPr>
              <a:spLocks/>
            </p:cNvSpPr>
            <p:nvPr/>
          </p:nvSpPr>
          <p:spPr bwMode="auto">
            <a:xfrm>
              <a:off x="754063" y="4176713"/>
              <a:ext cx="195263" cy="373063"/>
            </a:xfrm>
            <a:custGeom>
              <a:avLst/>
              <a:gdLst>
                <a:gd name="T0" fmla="*/ 172 w 262"/>
                <a:gd name="T1" fmla="*/ 0 h 501"/>
                <a:gd name="T2" fmla="*/ 0 w 262"/>
                <a:gd name="T3" fmla="*/ 71 h 501"/>
                <a:gd name="T4" fmla="*/ 0 w 262"/>
                <a:gd name="T5" fmla="*/ 501 h 501"/>
                <a:gd name="T6" fmla="*/ 0 w 262"/>
                <a:gd name="T7" fmla="*/ 501 h 501"/>
                <a:gd name="T8" fmla="*/ 262 w 262"/>
                <a:gd name="T9" fmla="*/ 368 h 501"/>
                <a:gd name="T10" fmla="*/ 157 w 262"/>
                <a:gd name="T11" fmla="*/ 200 h 501"/>
                <a:gd name="T12" fmla="*/ 218 w 262"/>
                <a:gd name="T13" fmla="*/ 62 h 501"/>
                <a:gd name="T14" fmla="*/ 172 w 262"/>
                <a:gd name="T15" fmla="*/ 0 h 5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501">
                  <a:moveTo>
                    <a:pt x="172" y="0"/>
                  </a:moveTo>
                  <a:cubicBezTo>
                    <a:pt x="0" y="71"/>
                    <a:pt x="0" y="71"/>
                    <a:pt x="0" y="71"/>
                  </a:cubicBezTo>
                  <a:cubicBezTo>
                    <a:pt x="0" y="501"/>
                    <a:pt x="0" y="501"/>
                    <a:pt x="0" y="501"/>
                  </a:cubicBezTo>
                  <a:cubicBezTo>
                    <a:pt x="0" y="501"/>
                    <a:pt x="0" y="501"/>
                    <a:pt x="0" y="501"/>
                  </a:cubicBezTo>
                  <a:cubicBezTo>
                    <a:pt x="131" y="477"/>
                    <a:pt x="212" y="423"/>
                    <a:pt x="262" y="368"/>
                  </a:cubicBezTo>
                  <a:cubicBezTo>
                    <a:pt x="200" y="338"/>
                    <a:pt x="157" y="274"/>
                    <a:pt x="157" y="200"/>
                  </a:cubicBezTo>
                  <a:cubicBezTo>
                    <a:pt x="157" y="146"/>
                    <a:pt x="181" y="96"/>
                    <a:pt x="218" y="62"/>
                  </a:cubicBezTo>
                  <a:cubicBezTo>
                    <a:pt x="172" y="0"/>
                    <a:pt x="172" y="0"/>
                    <a:pt x="172" y="0"/>
                  </a:cubicBezTo>
                </a:path>
              </a:pathLst>
            </a:custGeom>
            <a:solidFill>
              <a:srgbClr val="001D4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06" name="Freeform 48"/>
            <p:cNvSpPr>
              <a:spLocks/>
            </p:cNvSpPr>
            <p:nvPr/>
          </p:nvSpPr>
          <p:spPr bwMode="auto">
            <a:xfrm>
              <a:off x="871538" y="4222751"/>
              <a:ext cx="139700" cy="242888"/>
            </a:xfrm>
            <a:custGeom>
              <a:avLst/>
              <a:gdLst>
                <a:gd name="T0" fmla="*/ 61 w 187"/>
                <a:gd name="T1" fmla="*/ 0 h 325"/>
                <a:gd name="T2" fmla="*/ 0 w 187"/>
                <a:gd name="T3" fmla="*/ 138 h 325"/>
                <a:gd name="T4" fmla="*/ 105 w 187"/>
                <a:gd name="T5" fmla="*/ 306 h 325"/>
                <a:gd name="T6" fmla="*/ 187 w 187"/>
                <a:gd name="T7" fmla="*/ 325 h 325"/>
                <a:gd name="T8" fmla="*/ 187 w 187"/>
                <a:gd name="T9" fmla="*/ 232 h 325"/>
                <a:gd name="T10" fmla="*/ 94 w 187"/>
                <a:gd name="T11" fmla="*/ 138 h 325"/>
                <a:gd name="T12" fmla="*/ 117 w 187"/>
                <a:gd name="T13" fmla="*/ 77 h 325"/>
                <a:gd name="T14" fmla="*/ 61 w 187"/>
                <a:gd name="T15" fmla="*/ 0 h 3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325">
                  <a:moveTo>
                    <a:pt x="61" y="0"/>
                  </a:moveTo>
                  <a:cubicBezTo>
                    <a:pt x="24" y="34"/>
                    <a:pt x="0" y="84"/>
                    <a:pt x="0" y="138"/>
                  </a:cubicBezTo>
                  <a:cubicBezTo>
                    <a:pt x="0" y="212"/>
                    <a:pt x="43" y="276"/>
                    <a:pt x="105" y="306"/>
                  </a:cubicBezTo>
                  <a:cubicBezTo>
                    <a:pt x="130" y="318"/>
                    <a:pt x="158" y="325"/>
                    <a:pt x="187" y="325"/>
                  </a:cubicBezTo>
                  <a:cubicBezTo>
                    <a:pt x="187" y="232"/>
                    <a:pt x="187" y="232"/>
                    <a:pt x="187" y="232"/>
                  </a:cubicBezTo>
                  <a:cubicBezTo>
                    <a:pt x="135" y="232"/>
                    <a:pt x="94" y="190"/>
                    <a:pt x="94" y="138"/>
                  </a:cubicBezTo>
                  <a:cubicBezTo>
                    <a:pt x="94" y="115"/>
                    <a:pt x="102" y="93"/>
                    <a:pt x="117" y="77"/>
                  </a:cubicBezTo>
                  <a:cubicBezTo>
                    <a:pt x="61" y="0"/>
                    <a:pt x="61" y="0"/>
                    <a:pt x="61" y="0"/>
                  </a:cubicBezTo>
                </a:path>
              </a:pathLst>
            </a:custGeom>
            <a:solidFill>
              <a:srgbClr val="E5D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07" name="Freeform 49"/>
            <p:cNvSpPr>
              <a:spLocks/>
            </p:cNvSpPr>
            <p:nvPr/>
          </p:nvSpPr>
          <p:spPr bwMode="auto">
            <a:xfrm>
              <a:off x="1011238" y="4351338"/>
              <a:ext cx="0" cy="44450"/>
            </a:xfrm>
            <a:custGeom>
              <a:avLst/>
              <a:gdLst>
                <a:gd name="T0" fmla="*/ 0 h 59"/>
                <a:gd name="T1" fmla="*/ 59 h 59"/>
                <a:gd name="T2" fmla="*/ 59 h 59"/>
                <a:gd name="T3" fmla="*/ 0 h 59"/>
                <a:gd name="T4" fmla="*/ 0 h 59"/>
              </a:gdLst>
              <a:ahLst/>
              <a:cxnLst>
                <a:cxn ang="0">
                  <a:pos x="0" y="T0"/>
                </a:cxn>
                <a:cxn ang="0">
                  <a:pos x="0" y="T1"/>
                </a:cxn>
                <a:cxn ang="0">
                  <a:pos x="0" y="T2"/>
                </a:cxn>
                <a:cxn ang="0">
                  <a:pos x="0" y="T3"/>
                </a:cxn>
                <a:cxn ang="0">
                  <a:pos x="0" y="T4"/>
                </a:cxn>
              </a:cxnLst>
              <a:rect l="0" t="0" r="r" b="b"/>
              <a:pathLst>
                <a:path h="59">
                  <a:moveTo>
                    <a:pt x="0" y="0"/>
                  </a:moveTo>
                  <a:cubicBezTo>
                    <a:pt x="0" y="59"/>
                    <a:pt x="0" y="59"/>
                    <a:pt x="0" y="59"/>
                  </a:cubicBezTo>
                  <a:cubicBezTo>
                    <a:pt x="0" y="59"/>
                    <a:pt x="0" y="59"/>
                    <a:pt x="0" y="59"/>
                  </a:cubicBezTo>
                  <a:cubicBezTo>
                    <a:pt x="0" y="0"/>
                    <a:pt x="0" y="0"/>
                    <a:pt x="0" y="0"/>
                  </a:cubicBezTo>
                  <a:cubicBezTo>
                    <a:pt x="0" y="0"/>
                    <a:pt x="0" y="0"/>
                    <a:pt x="0" y="0"/>
                  </a:cubicBezTo>
                </a:path>
              </a:pathLst>
            </a:custGeom>
            <a:solidFill>
              <a:srgbClr val="C3B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08" name="Freeform 50"/>
            <p:cNvSpPr>
              <a:spLocks/>
            </p:cNvSpPr>
            <p:nvPr/>
          </p:nvSpPr>
          <p:spPr bwMode="auto">
            <a:xfrm>
              <a:off x="941388" y="4279901"/>
              <a:ext cx="69850" cy="115888"/>
            </a:xfrm>
            <a:custGeom>
              <a:avLst/>
              <a:gdLst>
                <a:gd name="T0" fmla="*/ 23 w 93"/>
                <a:gd name="T1" fmla="*/ 0 h 155"/>
                <a:gd name="T2" fmla="*/ 0 w 93"/>
                <a:gd name="T3" fmla="*/ 61 h 155"/>
                <a:gd name="T4" fmla="*/ 93 w 93"/>
                <a:gd name="T5" fmla="*/ 155 h 155"/>
                <a:gd name="T6" fmla="*/ 93 w 93"/>
                <a:gd name="T7" fmla="*/ 96 h 155"/>
                <a:gd name="T8" fmla="*/ 23 w 93"/>
                <a:gd name="T9" fmla="*/ 0 h 155"/>
              </a:gdLst>
              <a:ahLst/>
              <a:cxnLst>
                <a:cxn ang="0">
                  <a:pos x="T0" y="T1"/>
                </a:cxn>
                <a:cxn ang="0">
                  <a:pos x="T2" y="T3"/>
                </a:cxn>
                <a:cxn ang="0">
                  <a:pos x="T4" y="T5"/>
                </a:cxn>
                <a:cxn ang="0">
                  <a:pos x="T6" y="T7"/>
                </a:cxn>
                <a:cxn ang="0">
                  <a:pos x="T8" y="T9"/>
                </a:cxn>
              </a:cxnLst>
              <a:rect l="0" t="0" r="r" b="b"/>
              <a:pathLst>
                <a:path w="93" h="155">
                  <a:moveTo>
                    <a:pt x="23" y="0"/>
                  </a:moveTo>
                  <a:cubicBezTo>
                    <a:pt x="8" y="16"/>
                    <a:pt x="0" y="38"/>
                    <a:pt x="0" y="61"/>
                  </a:cubicBezTo>
                  <a:cubicBezTo>
                    <a:pt x="0" y="113"/>
                    <a:pt x="41" y="155"/>
                    <a:pt x="93" y="155"/>
                  </a:cubicBezTo>
                  <a:cubicBezTo>
                    <a:pt x="93" y="96"/>
                    <a:pt x="93" y="96"/>
                    <a:pt x="93" y="96"/>
                  </a:cubicBezTo>
                  <a:cubicBezTo>
                    <a:pt x="23" y="0"/>
                    <a:pt x="23" y="0"/>
                    <a:pt x="23" y="0"/>
                  </a:cubicBezTo>
                </a:path>
              </a:pathLst>
            </a:custGeom>
            <a:solidFill>
              <a:srgbClr val="C3B8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grpSp>
      <p:grpSp>
        <p:nvGrpSpPr>
          <p:cNvPr id="109" name="Group 108"/>
          <p:cNvGrpSpPr/>
          <p:nvPr/>
        </p:nvGrpSpPr>
        <p:grpSpPr>
          <a:xfrm>
            <a:off x="1273731" y="3148021"/>
            <a:ext cx="1383545" cy="480895"/>
            <a:chOff x="1149350" y="3503613"/>
            <a:chExt cx="1411288" cy="490538"/>
          </a:xfrm>
        </p:grpSpPr>
        <p:sp>
          <p:nvSpPr>
            <p:cNvPr id="110" name="Freeform 56"/>
            <p:cNvSpPr>
              <a:spLocks/>
            </p:cNvSpPr>
            <p:nvPr/>
          </p:nvSpPr>
          <p:spPr bwMode="auto">
            <a:xfrm>
              <a:off x="1149350" y="3503613"/>
              <a:ext cx="1355725" cy="330200"/>
            </a:xfrm>
            <a:custGeom>
              <a:avLst/>
              <a:gdLst>
                <a:gd name="T0" fmla="*/ 663 w 663"/>
                <a:gd name="T1" fmla="*/ 0 h 160"/>
                <a:gd name="T2" fmla="*/ 27 w 663"/>
                <a:gd name="T3" fmla="*/ 0 h 160"/>
                <a:gd name="T4" fmla="*/ 0 w 663"/>
                <a:gd name="T5" fmla="*/ 27 h 160"/>
                <a:gd name="T6" fmla="*/ 0 w 663"/>
                <a:gd name="T7" fmla="*/ 132 h 160"/>
                <a:gd name="T8" fmla="*/ 27 w 663"/>
                <a:gd name="T9" fmla="*/ 160 h 160"/>
                <a:gd name="T10" fmla="*/ 663 w 663"/>
                <a:gd name="T11" fmla="*/ 160 h 160"/>
                <a:gd name="T12" fmla="*/ 663 w 663"/>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63" h="160">
                  <a:moveTo>
                    <a:pt x="663" y="0"/>
                  </a:moveTo>
                  <a:cubicBezTo>
                    <a:pt x="27" y="0"/>
                    <a:pt x="27" y="0"/>
                    <a:pt x="27" y="0"/>
                  </a:cubicBezTo>
                  <a:cubicBezTo>
                    <a:pt x="12" y="0"/>
                    <a:pt x="0" y="12"/>
                    <a:pt x="0" y="27"/>
                  </a:cubicBezTo>
                  <a:cubicBezTo>
                    <a:pt x="0" y="132"/>
                    <a:pt x="0" y="132"/>
                    <a:pt x="0" y="132"/>
                  </a:cubicBezTo>
                  <a:cubicBezTo>
                    <a:pt x="0" y="148"/>
                    <a:pt x="12" y="160"/>
                    <a:pt x="27" y="160"/>
                  </a:cubicBezTo>
                  <a:cubicBezTo>
                    <a:pt x="663" y="160"/>
                    <a:pt x="663" y="160"/>
                    <a:pt x="663" y="160"/>
                  </a:cubicBezTo>
                  <a:lnTo>
                    <a:pt x="663" y="0"/>
                  </a:ln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11" name="Freeform 57"/>
            <p:cNvSpPr>
              <a:spLocks/>
            </p:cNvSpPr>
            <p:nvPr/>
          </p:nvSpPr>
          <p:spPr bwMode="auto">
            <a:xfrm>
              <a:off x="1149350" y="3503613"/>
              <a:ext cx="1411288" cy="330200"/>
            </a:xfrm>
            <a:custGeom>
              <a:avLst/>
              <a:gdLst>
                <a:gd name="T0" fmla="*/ 690 w 690"/>
                <a:gd name="T1" fmla="*/ 0 h 160"/>
                <a:gd name="T2" fmla="*/ 27 w 690"/>
                <a:gd name="T3" fmla="*/ 0 h 160"/>
                <a:gd name="T4" fmla="*/ 0 w 690"/>
                <a:gd name="T5" fmla="*/ 27 h 160"/>
                <a:gd name="T6" fmla="*/ 0 w 690"/>
                <a:gd name="T7" fmla="*/ 132 h 160"/>
                <a:gd name="T8" fmla="*/ 27 w 690"/>
                <a:gd name="T9" fmla="*/ 160 h 160"/>
                <a:gd name="T10" fmla="*/ 690 w 690"/>
                <a:gd name="T11" fmla="*/ 160 h 160"/>
              </a:gdLst>
              <a:ahLst/>
              <a:cxnLst>
                <a:cxn ang="0">
                  <a:pos x="T0" y="T1"/>
                </a:cxn>
                <a:cxn ang="0">
                  <a:pos x="T2" y="T3"/>
                </a:cxn>
                <a:cxn ang="0">
                  <a:pos x="T4" y="T5"/>
                </a:cxn>
                <a:cxn ang="0">
                  <a:pos x="T6" y="T7"/>
                </a:cxn>
                <a:cxn ang="0">
                  <a:pos x="T8" y="T9"/>
                </a:cxn>
                <a:cxn ang="0">
                  <a:pos x="T10" y="T11"/>
                </a:cxn>
              </a:cxnLst>
              <a:rect l="0" t="0" r="r" b="b"/>
              <a:pathLst>
                <a:path w="690" h="160">
                  <a:moveTo>
                    <a:pt x="690" y="0"/>
                  </a:moveTo>
                  <a:cubicBezTo>
                    <a:pt x="27" y="0"/>
                    <a:pt x="27" y="0"/>
                    <a:pt x="27" y="0"/>
                  </a:cubicBezTo>
                  <a:cubicBezTo>
                    <a:pt x="12" y="0"/>
                    <a:pt x="0" y="12"/>
                    <a:pt x="0" y="27"/>
                  </a:cubicBezTo>
                  <a:cubicBezTo>
                    <a:pt x="0" y="132"/>
                    <a:pt x="0" y="132"/>
                    <a:pt x="0" y="132"/>
                  </a:cubicBezTo>
                  <a:cubicBezTo>
                    <a:pt x="0" y="148"/>
                    <a:pt x="12" y="160"/>
                    <a:pt x="27" y="160"/>
                  </a:cubicBezTo>
                  <a:cubicBezTo>
                    <a:pt x="690" y="160"/>
                    <a:pt x="690" y="160"/>
                    <a:pt x="690" y="160"/>
                  </a:cubicBezTo>
                </a:path>
              </a:pathLst>
            </a:custGeom>
            <a:noFill/>
            <a:ln w="31750" cap="flat">
              <a:solidFill>
                <a:schemeClr val="accent6">
                  <a:lumMod val="90000"/>
                  <a:lumOff val="10000"/>
                </a:schemeClr>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12" name="Freeform 58"/>
            <p:cNvSpPr>
              <a:spLocks/>
            </p:cNvSpPr>
            <p:nvPr/>
          </p:nvSpPr>
          <p:spPr bwMode="auto">
            <a:xfrm>
              <a:off x="1258888" y="3624263"/>
              <a:ext cx="177800" cy="369888"/>
            </a:xfrm>
            <a:custGeom>
              <a:avLst/>
              <a:gdLst>
                <a:gd name="T0" fmla="*/ 112 w 112"/>
                <a:gd name="T1" fmla="*/ 233 h 233"/>
                <a:gd name="T2" fmla="*/ 56 w 112"/>
                <a:gd name="T3" fmla="*/ 192 h 233"/>
                <a:gd name="T4" fmla="*/ 0 w 112"/>
                <a:gd name="T5" fmla="*/ 233 h 233"/>
                <a:gd name="T6" fmla="*/ 0 w 112"/>
                <a:gd name="T7" fmla="*/ 0 h 233"/>
                <a:gd name="T8" fmla="*/ 112 w 112"/>
                <a:gd name="T9" fmla="*/ 0 h 233"/>
                <a:gd name="T10" fmla="*/ 112 w 112"/>
                <a:gd name="T11" fmla="*/ 233 h 233"/>
              </a:gdLst>
              <a:ahLst/>
              <a:cxnLst>
                <a:cxn ang="0">
                  <a:pos x="T0" y="T1"/>
                </a:cxn>
                <a:cxn ang="0">
                  <a:pos x="T2" y="T3"/>
                </a:cxn>
                <a:cxn ang="0">
                  <a:pos x="T4" y="T5"/>
                </a:cxn>
                <a:cxn ang="0">
                  <a:pos x="T6" y="T7"/>
                </a:cxn>
                <a:cxn ang="0">
                  <a:pos x="T8" y="T9"/>
                </a:cxn>
                <a:cxn ang="0">
                  <a:pos x="T10" y="T11"/>
                </a:cxn>
              </a:cxnLst>
              <a:rect l="0" t="0" r="r" b="b"/>
              <a:pathLst>
                <a:path w="112" h="233">
                  <a:moveTo>
                    <a:pt x="112" y="233"/>
                  </a:moveTo>
                  <a:lnTo>
                    <a:pt x="56" y="192"/>
                  </a:lnTo>
                  <a:lnTo>
                    <a:pt x="0" y="233"/>
                  </a:lnTo>
                  <a:lnTo>
                    <a:pt x="0" y="0"/>
                  </a:lnTo>
                  <a:lnTo>
                    <a:pt x="112" y="0"/>
                  </a:lnTo>
                  <a:lnTo>
                    <a:pt x="112" y="233"/>
                  </a:lnTo>
                  <a:close/>
                </a:path>
              </a:pathLst>
            </a:custGeom>
            <a:solidFill>
              <a:srgbClr val="5C2C91"/>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grpSp>
      <p:grpSp>
        <p:nvGrpSpPr>
          <p:cNvPr id="113" name="Group 112"/>
          <p:cNvGrpSpPr/>
          <p:nvPr/>
        </p:nvGrpSpPr>
        <p:grpSpPr>
          <a:xfrm>
            <a:off x="1299896" y="5274438"/>
            <a:ext cx="1383545" cy="480895"/>
            <a:chOff x="3246437" y="3850378"/>
            <a:chExt cx="1411288" cy="490538"/>
          </a:xfrm>
        </p:grpSpPr>
        <p:sp>
          <p:nvSpPr>
            <p:cNvPr id="114" name="Freeform 56"/>
            <p:cNvSpPr>
              <a:spLocks/>
            </p:cNvSpPr>
            <p:nvPr/>
          </p:nvSpPr>
          <p:spPr bwMode="auto">
            <a:xfrm>
              <a:off x="3246437" y="3850378"/>
              <a:ext cx="1355725" cy="330200"/>
            </a:xfrm>
            <a:custGeom>
              <a:avLst/>
              <a:gdLst>
                <a:gd name="T0" fmla="*/ 663 w 663"/>
                <a:gd name="T1" fmla="*/ 0 h 160"/>
                <a:gd name="T2" fmla="*/ 27 w 663"/>
                <a:gd name="T3" fmla="*/ 0 h 160"/>
                <a:gd name="T4" fmla="*/ 0 w 663"/>
                <a:gd name="T5" fmla="*/ 27 h 160"/>
                <a:gd name="T6" fmla="*/ 0 w 663"/>
                <a:gd name="T7" fmla="*/ 132 h 160"/>
                <a:gd name="T8" fmla="*/ 27 w 663"/>
                <a:gd name="T9" fmla="*/ 160 h 160"/>
                <a:gd name="T10" fmla="*/ 663 w 663"/>
                <a:gd name="T11" fmla="*/ 160 h 160"/>
                <a:gd name="T12" fmla="*/ 663 w 663"/>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63" h="160">
                  <a:moveTo>
                    <a:pt x="663" y="0"/>
                  </a:moveTo>
                  <a:cubicBezTo>
                    <a:pt x="27" y="0"/>
                    <a:pt x="27" y="0"/>
                    <a:pt x="27" y="0"/>
                  </a:cubicBezTo>
                  <a:cubicBezTo>
                    <a:pt x="12" y="0"/>
                    <a:pt x="0" y="12"/>
                    <a:pt x="0" y="27"/>
                  </a:cubicBezTo>
                  <a:cubicBezTo>
                    <a:pt x="0" y="132"/>
                    <a:pt x="0" y="132"/>
                    <a:pt x="0" y="132"/>
                  </a:cubicBezTo>
                  <a:cubicBezTo>
                    <a:pt x="0" y="148"/>
                    <a:pt x="12" y="160"/>
                    <a:pt x="27" y="160"/>
                  </a:cubicBezTo>
                  <a:cubicBezTo>
                    <a:pt x="663" y="160"/>
                    <a:pt x="663" y="160"/>
                    <a:pt x="663" y="160"/>
                  </a:cubicBezTo>
                  <a:lnTo>
                    <a:pt x="663" y="0"/>
                  </a:lnTo>
                  <a:close/>
                </a:path>
              </a:pathLst>
            </a:custGeom>
            <a:solidFill>
              <a:schemeClr val="tx1">
                <a:lumMod val="95000"/>
              </a:schemeClr>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15" name="Freeform 57"/>
            <p:cNvSpPr>
              <a:spLocks/>
            </p:cNvSpPr>
            <p:nvPr/>
          </p:nvSpPr>
          <p:spPr bwMode="auto">
            <a:xfrm>
              <a:off x="3246437" y="3850378"/>
              <a:ext cx="1411288" cy="330200"/>
            </a:xfrm>
            <a:custGeom>
              <a:avLst/>
              <a:gdLst>
                <a:gd name="T0" fmla="*/ 690 w 690"/>
                <a:gd name="T1" fmla="*/ 0 h 160"/>
                <a:gd name="T2" fmla="*/ 27 w 690"/>
                <a:gd name="T3" fmla="*/ 0 h 160"/>
                <a:gd name="T4" fmla="*/ 0 w 690"/>
                <a:gd name="T5" fmla="*/ 27 h 160"/>
                <a:gd name="T6" fmla="*/ 0 w 690"/>
                <a:gd name="T7" fmla="*/ 132 h 160"/>
                <a:gd name="T8" fmla="*/ 27 w 690"/>
                <a:gd name="T9" fmla="*/ 160 h 160"/>
                <a:gd name="T10" fmla="*/ 690 w 690"/>
                <a:gd name="T11" fmla="*/ 160 h 160"/>
              </a:gdLst>
              <a:ahLst/>
              <a:cxnLst>
                <a:cxn ang="0">
                  <a:pos x="T0" y="T1"/>
                </a:cxn>
                <a:cxn ang="0">
                  <a:pos x="T2" y="T3"/>
                </a:cxn>
                <a:cxn ang="0">
                  <a:pos x="T4" y="T5"/>
                </a:cxn>
                <a:cxn ang="0">
                  <a:pos x="T6" y="T7"/>
                </a:cxn>
                <a:cxn ang="0">
                  <a:pos x="T8" y="T9"/>
                </a:cxn>
                <a:cxn ang="0">
                  <a:pos x="T10" y="T11"/>
                </a:cxn>
              </a:cxnLst>
              <a:rect l="0" t="0" r="r" b="b"/>
              <a:pathLst>
                <a:path w="690" h="160">
                  <a:moveTo>
                    <a:pt x="690" y="0"/>
                  </a:moveTo>
                  <a:cubicBezTo>
                    <a:pt x="27" y="0"/>
                    <a:pt x="27" y="0"/>
                    <a:pt x="27" y="0"/>
                  </a:cubicBezTo>
                  <a:cubicBezTo>
                    <a:pt x="12" y="0"/>
                    <a:pt x="0" y="12"/>
                    <a:pt x="0" y="27"/>
                  </a:cubicBezTo>
                  <a:cubicBezTo>
                    <a:pt x="0" y="132"/>
                    <a:pt x="0" y="132"/>
                    <a:pt x="0" y="132"/>
                  </a:cubicBezTo>
                  <a:cubicBezTo>
                    <a:pt x="0" y="148"/>
                    <a:pt x="12" y="160"/>
                    <a:pt x="27" y="160"/>
                  </a:cubicBezTo>
                  <a:cubicBezTo>
                    <a:pt x="690" y="160"/>
                    <a:pt x="690" y="160"/>
                    <a:pt x="690" y="160"/>
                  </a:cubicBezTo>
                </a:path>
              </a:pathLst>
            </a:custGeom>
            <a:noFill/>
            <a:ln w="31750" cap="flat">
              <a:solidFill>
                <a:schemeClr val="accent5">
                  <a:lumMod val="75000"/>
                </a:schemeClr>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sp>
          <p:nvSpPr>
            <p:cNvPr id="116" name="Freeform 58"/>
            <p:cNvSpPr>
              <a:spLocks/>
            </p:cNvSpPr>
            <p:nvPr/>
          </p:nvSpPr>
          <p:spPr bwMode="auto">
            <a:xfrm>
              <a:off x="3355975" y="3971028"/>
              <a:ext cx="177800" cy="369888"/>
            </a:xfrm>
            <a:custGeom>
              <a:avLst/>
              <a:gdLst>
                <a:gd name="T0" fmla="*/ 112 w 112"/>
                <a:gd name="T1" fmla="*/ 233 h 233"/>
                <a:gd name="T2" fmla="*/ 56 w 112"/>
                <a:gd name="T3" fmla="*/ 192 h 233"/>
                <a:gd name="T4" fmla="*/ 0 w 112"/>
                <a:gd name="T5" fmla="*/ 233 h 233"/>
                <a:gd name="T6" fmla="*/ 0 w 112"/>
                <a:gd name="T7" fmla="*/ 0 h 233"/>
                <a:gd name="T8" fmla="*/ 112 w 112"/>
                <a:gd name="T9" fmla="*/ 0 h 233"/>
                <a:gd name="T10" fmla="*/ 112 w 112"/>
                <a:gd name="T11" fmla="*/ 233 h 233"/>
              </a:gdLst>
              <a:ahLst/>
              <a:cxnLst>
                <a:cxn ang="0">
                  <a:pos x="T0" y="T1"/>
                </a:cxn>
                <a:cxn ang="0">
                  <a:pos x="T2" y="T3"/>
                </a:cxn>
                <a:cxn ang="0">
                  <a:pos x="T4" y="T5"/>
                </a:cxn>
                <a:cxn ang="0">
                  <a:pos x="T6" y="T7"/>
                </a:cxn>
                <a:cxn ang="0">
                  <a:pos x="T8" y="T9"/>
                </a:cxn>
                <a:cxn ang="0">
                  <a:pos x="T10" y="T11"/>
                </a:cxn>
              </a:cxnLst>
              <a:rect l="0" t="0" r="r" b="b"/>
              <a:pathLst>
                <a:path w="112" h="233">
                  <a:moveTo>
                    <a:pt x="112" y="233"/>
                  </a:moveTo>
                  <a:lnTo>
                    <a:pt x="56" y="192"/>
                  </a:lnTo>
                  <a:lnTo>
                    <a:pt x="0" y="233"/>
                  </a:lnTo>
                  <a:lnTo>
                    <a:pt x="0" y="0"/>
                  </a:lnTo>
                  <a:lnTo>
                    <a:pt x="112" y="0"/>
                  </a:lnTo>
                  <a:lnTo>
                    <a:pt x="112" y="233"/>
                  </a:lnTo>
                  <a:close/>
                </a:path>
              </a:pathLst>
            </a:custGeom>
            <a:solidFill>
              <a:srgbClr val="FFB900"/>
            </a:solidFill>
            <a:ln>
              <a:noFill/>
            </a:ln>
          </p:spPr>
          <p:txBody>
            <a:bodyPr vert="horz" wrap="square" lIns="89642" tIns="44821" rIns="89642" bIns="44821" numCol="1" anchor="t" anchorCtr="0" compatLnSpc="1">
              <a:prstTxWarp prst="textNoShape">
                <a:avLst/>
              </a:prstTxWarp>
            </a:bodyPr>
            <a:lstStyle/>
            <a:p>
              <a:pPr defTabSz="896386"/>
              <a:endParaRPr lang="en-US" sz="1765" kern="0" dirty="0">
                <a:solidFill>
                  <a:srgbClr val="FFFFFF"/>
                </a:solidFill>
              </a:endParaRPr>
            </a:p>
          </p:txBody>
        </p:sp>
      </p:grpSp>
    </p:spTree>
    <p:extLst>
      <p:ext uri="{BB962C8B-B14F-4D97-AF65-F5344CB8AC3E}">
        <p14:creationId xmlns:p14="http://schemas.microsoft.com/office/powerpoint/2010/main" val="409475713"/>
      </p:ext>
    </p:extLst>
  </p:cSld>
  <p:clrMapOvr>
    <a:masterClrMapping/>
  </p:clrMapOvr>
  <p:transition>
    <p:fade/>
  </p:transition>
</p:sld>
</file>

<file path=ppt/theme/theme1.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2.xml><?xml version="1.0" encoding="utf-8"?>
<a:theme xmlns:a="http://schemas.openxmlformats.org/drawingml/2006/main" name="1_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3.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id="{ABE15019-071B-499E-87CD-24CEEBBB06EA}" vid="{CD3630AF-FF4F-4428-AD9B-014287F1BD86}"/>
    </a:ext>
  </a:extLst>
</a:theme>
</file>

<file path=ppt/theme/theme4.xml><?xml version="1.0" encoding="utf-8"?>
<a:theme xmlns:a="http://schemas.openxmlformats.org/drawingml/2006/main" name="1_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5.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EB8091BA-E5A9-40E6-8123-7943DC20CA20}" vid="{F1B13A7B-B70F-4D1A-AE6D-53912D2B6EC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2681224d2537e8db76e4bedd657bef1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2d0082b4b66a3746776ed3f601a30b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230e9df3-be65-4c73-a93b-d1236ebd677e">G01KC-99682991-9737</_dlc_DocId>
    <_dlc_DocIdUrl xmlns="230e9df3-be65-4c73-a93b-d1236ebd677e">
      <Url>https://microsoft.sharepoint.com/sites/Infopedia_G01KC/_layouts/15/DocIdRedir.aspx?ID=G01KC-99682991-9737</Url>
      <Description>G01KC-99682991-9737</Description>
    </_dlc_DocIdUrl>
    <DocumentDescription xmlns="230e9df3-be65-4c73-a93b-d1236ebd677e">Level 300 Deep Technical Content for in-depth customer discussions. Please use this deck in sync with the //build update deck to ensure the service roadmap is covered.​</DocumentDescription>
    <ef109fd36bcf4bcd9dd945731030600b xmlns="230e9df3-be65-4c73-a93b-d1236ebd677e">
      <Terms xmlns="http://schemas.microsoft.com/office/infopath/2007/PartnerControls"/>
    </ef109fd36bcf4bcd9dd945731030600b>
    <i1b478372f814787abd313030b81fcb2 xmlns="230e9df3-be65-4c73-a93b-d1236ebd677e">
      <Terms xmlns="http://schemas.microsoft.com/office/infopath/2007/PartnerControls"/>
    </i1b478372f814787abd313030b81fcb2>
    <ReportOwner xmlns="http://schemas.microsoft.com/sharepoint/v3">
      <UserInfo>
        <DisplayName/>
        <AccountId xsi:nil="true"/>
        <AccountType/>
      </UserInfo>
    </ReportOwner>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s>
    </hd9637eefc984b85b6097c6374e15725>
    <k21a64daf20d4502b2796a1c6b8ce6c8 xmlns="230e9df3-be65-4c73-a93b-d1236ebd677e">
      <Terms xmlns="http://schemas.microsoft.com/office/infopath/2007/PartnerControls"/>
    </k21a64daf20d4502b2796a1c6b8ce6c8>
    <Coowner xmlns="230e9df3-be65-4c73-a93b-d1236ebd677e">
      <UserInfo>
        <DisplayName>i:0#.f|membership|meeryan@microsoft.com</DisplayName>
        <AccountId>37</AccountId>
        <AccountType/>
      </UserInfo>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Update_x0020_Parent_x0020_Child_x0020_Relation_x0028_1_x0029_0 xmlns="b3bc04a5-d503-43b1-b98c-a8cf663329d9">
      <Url xsi:nil="true"/>
      <Description xsi:nil="true"/>
    </Update_x0020_Parent_x0020_Child_x0020_Relation_x0028_1_x0029_0>
    <Thumbnail1 xmlns="230e9df3-be65-4c73-a93b-d1236ebd677e">
      <Url>https://microsoft.sharepoint.com/sites/Infopedia_G01KC/Media/Thumbnails/G01KC-1-1562/Azure DocumentDB L300 Deck.png</Url>
      <Description>/sites/Infopedia_G01KC/Media/Thumbnails/G01KC-1-1562/Azure DocumentDB L300 Deck.png</Description>
    </Thumbnail1>
    <TaxKeywordTaxHTField xmlns="230e9df3-be65-4c73-a93b-d1236ebd677e">
      <Terms xmlns="http://schemas.microsoft.com/office/infopath/2007/PartnerControls">
        <TermInfo xmlns="http://schemas.microsoft.com/office/infopath/2007/PartnerControls">
          <TermName xmlns="http://schemas.microsoft.com/office/infopath/2007/PartnerControls">MongoDB</TermName>
          <TermId xmlns="http://schemas.microsoft.com/office/infopath/2007/PartnerControls">cdaf3214-aa7e-4720-b25d-7bc5ae7f3d78</TermId>
        </TermInfo>
        <TermInfo xmlns="http://schemas.microsoft.com/office/infopath/2007/PartnerControls">
          <TermName xmlns="http://schemas.microsoft.com/office/infopath/2007/PartnerControls">DocumentDB</TermName>
          <TermId xmlns="http://schemas.microsoft.com/office/infopath/2007/PartnerControls">77af5d85-667e-4938-b141-98bc32a23fd5</TermId>
        </TermInfo>
        <TermInfo xmlns="http://schemas.microsoft.com/office/infopath/2007/PartnerControls">
          <TermName xmlns="http://schemas.microsoft.com/office/infopath/2007/PartnerControls">Microsoft Azure DocumentDB</TermName>
          <TermId xmlns="http://schemas.microsoft.com/office/infopath/2007/PartnerControls">8dac6ac4-f531-4a37-861f-2c36a218359b</TermId>
        </TermInfo>
        <TermInfo xmlns="http://schemas.microsoft.com/office/infopath/2007/PartnerControls">
          <TermName xmlns="http://schemas.microsoft.com/office/infopath/2007/PartnerControls">Cassandra</TermName>
          <TermId xmlns="http://schemas.microsoft.com/office/infopath/2007/PartnerControls">df11d135-6d90-4821-be21-b55d3cc3fc16</TermId>
        </TermInfo>
        <TermInfo xmlns="http://schemas.microsoft.com/office/infopath/2007/PartnerControls">
          <TermName xmlns="http://schemas.microsoft.com/office/infopath/2007/PartnerControls">DynamoDB</TermName>
          <TermId xmlns="http://schemas.microsoft.com/office/infopath/2007/PartnerControls">c08c94d9-eab1-4e13-b59b-da52fb8986d5</TermId>
        </TermInfo>
        <TermInfo xmlns="http://schemas.microsoft.com/office/infopath/2007/PartnerControls">
          <TermName xmlns="http://schemas.microsoft.com/office/infopath/2007/PartnerControls">Dynamo</TermName>
          <TermId xmlns="http://schemas.microsoft.com/office/infopath/2007/PartnerControls">b8ecbd9a-b9e6-4ca3-83ed-69da4d0d8cf2</TermId>
        </TermInfo>
      </Terms>
    </TaxKeywordTaxHTField>
    <ContentID xmlns="230e9df3-be65-4c73-a93b-d1236ebd677e">KC02-23-66651</ContentID>
    <PublishDate xmlns="230E9DF3-BE65-4C73-A93B-D1236EBD677E" xsi:nil="true"/>
    <b4224c12c78d42ea9b214de0badf8358 xmlns="230e9df3-be65-4c73-a93b-d1236ebd677e">
      <Terms xmlns="http://schemas.microsoft.com/office/infopath/2007/PartnerControls"/>
    </b4224c12c78d42ea9b214de0badf8358>
    <GenericText2 xmlns="230e9df3-be65-4c73-a93b-d1236ebd677e">G01KC-1-1562 KC02-23-42563</GenericText2>
    <Owner xmlns="230e9df3-be65-4c73-a93b-d1236ebd677e">
      <UserInfo>
        <DisplayName>Tara Shankar Jana</DisplayName>
        <AccountId>14595</AccountId>
        <AccountType/>
      </UserInfo>
    </Owner>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l3c3ea61849e4288a8acc49bb5388e8c>
    <GenericHTML1 xmlns="230e9df3-be65-4c73-a93b-d1236ebd677e" xsi:nil="true"/>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kf34bcdc8fc34e479d3f94c6210e8e27 xmlns="230e9df3-be65-4c73-a93b-d1236ebd677e">
      <Terms xmlns="http://schemas.microsoft.com/office/infopath/2007/PartnerControls"/>
    </kf34bcdc8fc34e479d3f94c6210e8e27>
    <TaxCatchAll xmlns="230e9df3-be65-4c73-a93b-d1236ebd677e">
      <Value>34</Value>
      <Value>31</Value>
      <Value>581</Value>
      <Value>29</Value>
      <Value>435</Value>
      <Value>26</Value>
      <Value>1543</Value>
      <Value>21</Value>
      <Value>20</Value>
      <Value>351</Value>
      <Value>5</Value>
      <Value>1449</Value>
      <Value>1855</Value>
      <Value>1854</Value>
      <Value>1853</Value>
      <Value>1852</Value>
      <Value>1851</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NoSQL</TermName>
          <TermId xmlns="http://schemas.microsoft.com/office/infopath/2007/PartnerControls">aed9d105-2790-46b5-8997-82ed3b0a7d49</TermId>
        </TermInfo>
      </Terms>
    </m6c7b4717b6346e6a075a59dd47eac69>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log_x0020_Name xmlns="230e9df3-be65-4c73-a93b-d1236ebd677e" xsi:nil="true"/>
    <i0d941ee1e744ffea7aeee9924c91cbb xmlns="230e9df3-be65-4c73-a93b-d1236ebd677e">
      <Terms xmlns="http://schemas.microsoft.com/office/infopath/2007/PartnerControls"/>
    </i0d941ee1e744ffea7aeee9924c91cbb>
    <ec5b2ad5c27b45fb8a00a1f27c7ce1ae xmlns="230e9df3-be65-4c73-a93b-d1236ebd677e">
      <Terms xmlns="http://schemas.microsoft.com/office/infopath/2007/PartnerControls"/>
    </ec5b2ad5c27b45fb8a00a1f27c7ce1ae>
    <PublishingExpirationDate xmlns="http://schemas.microsoft.com/sharepoint/v3"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b60f8d2dbb984f349d80d8196897f4d3 xmlns="230e9df3-be65-4c73-a93b-d1236ebd677e">
      <Terms xmlns="http://schemas.microsoft.com/office/infopath/2007/PartnerControls"/>
    </b60f8d2dbb984f349d80d8196897f4d3>
    <RatingCount xmlns="http://schemas.microsoft.com/sharepoint/v3" xsi:nil="true"/>
    <RoutingRuleDescription xmlns="http://schemas.microsoft.com/sharepoint/v3" xsi:nil="true"/>
    <AverageRating xmlns="http://schemas.microsoft.com/sharepoint/v3"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4238B852-ABFD-4975-AE98-A288031338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855E50-4004-4F8E-B9E2-7F2C5BCD6BDB}">
  <ds:schemaRefs>
    <ds:schemaRef ds:uri="b3bc04a5-d503-43b1-b98c-a8cf663329d9"/>
    <ds:schemaRef ds:uri="http://purl.org/dc/terms/"/>
    <ds:schemaRef ds:uri="http://schemas.microsoft.com/office/infopath/2007/PartnerControls"/>
    <ds:schemaRef ds:uri="http://schemas.microsoft.com/sharepoint/v3"/>
    <ds:schemaRef ds:uri="http://schemas.microsoft.com/office/2006/documentManagement/types"/>
    <ds:schemaRef ds:uri="2478d1b8-79bf-461f-b8e8-704d21601f1a"/>
    <ds:schemaRef ds:uri="http://schemas.openxmlformats.org/package/2006/metadata/core-properties"/>
    <ds:schemaRef ds:uri="http://schemas.microsoft.com/office/2006/metadata/properties"/>
    <ds:schemaRef ds:uri="http://purl.org/dc/elements/1.1/"/>
    <ds:schemaRef ds:uri="230E9DF3-BE65-4C73-A93B-D1236EBD677E"/>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1A049BAF-BF7F-4636-93E8-BBACDC8A9FAC}">
  <ds:schemaRefs>
    <ds:schemaRef ds:uri="http://schemas.microsoft.com/sharepoint/v3/contenttype/forms"/>
  </ds:schemaRefs>
</ds:datastoreItem>
</file>

<file path=customXml/itemProps4.xml><?xml version="1.0" encoding="utf-8"?>
<ds:datastoreItem xmlns:ds="http://schemas.openxmlformats.org/officeDocument/2006/customXml" ds:itemID="{4816B87B-6357-4053-9B14-81153D9E291F}">
  <ds:schemaRefs>
    <ds:schemaRef ds:uri="Microsoft.SharePoint.Taxonomy.ContentTypeSync"/>
  </ds:schemaRefs>
</ds:datastoreItem>
</file>

<file path=customXml/itemProps5.xml><?xml version="1.0" encoding="utf-8"?>
<ds:datastoreItem xmlns:ds="http://schemas.openxmlformats.org/officeDocument/2006/customXml" ds:itemID="{3E834FC7-EE7C-44E6-80F7-3A918EBC4B14}">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0</TotalTime>
  <Words>4525</Words>
  <Application>Microsoft Office PowerPoint</Application>
  <PresentationFormat>Widescreen</PresentationFormat>
  <Paragraphs>854</Paragraphs>
  <Slides>69</Slides>
  <Notes>68</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69</vt:i4>
      </vt:variant>
    </vt:vector>
  </HeadingPairs>
  <TitlesOfParts>
    <vt:vector size="86" baseType="lpstr">
      <vt:lpstr>MS PGothic</vt:lpstr>
      <vt:lpstr>Arial</vt:lpstr>
      <vt:lpstr>Calibri</vt:lpstr>
      <vt:lpstr>Consolas</vt:lpstr>
      <vt:lpstr>Segoe Pro</vt:lpstr>
      <vt:lpstr>Segoe Pro Light</vt:lpstr>
      <vt:lpstr>Segoe Semibold</vt:lpstr>
      <vt:lpstr>Segoe UI</vt:lpstr>
      <vt:lpstr>Segoe UI Black</vt:lpstr>
      <vt:lpstr>Segoe UI Light</vt:lpstr>
      <vt:lpstr>Segoe UI Semibold</vt:lpstr>
      <vt:lpstr>Wingdings</vt:lpstr>
      <vt:lpstr>STB Product Families 2015</vt:lpstr>
      <vt:lpstr>1_STB Product Families 2013</vt:lpstr>
      <vt:lpstr>5-30660_TR21_BO_CT_Template</vt:lpstr>
      <vt:lpstr>1_STB Product Families 2015</vt:lpstr>
      <vt:lpstr>5-30606_TR20_BO_CT_Template</vt:lpstr>
      <vt:lpstr>Azure DocumentDB</vt:lpstr>
      <vt:lpstr>Agenda</vt:lpstr>
      <vt:lpstr>Agenda</vt:lpstr>
      <vt:lpstr>What is NoSQL?</vt:lpstr>
      <vt:lpstr>Traditional approach: relational stores</vt:lpstr>
      <vt:lpstr>NoSQL approach: various types of stores</vt:lpstr>
      <vt:lpstr>Key-value stores</vt:lpstr>
      <vt:lpstr>Wide-column stores</vt:lpstr>
      <vt:lpstr>Graph databases</vt:lpstr>
      <vt:lpstr>Document stores</vt:lpstr>
      <vt:lpstr>NewSQL: another variation</vt:lpstr>
      <vt:lpstr>Why NoSQL evolved</vt:lpstr>
      <vt:lpstr>SQL and NoSQL: each has its place </vt:lpstr>
      <vt:lpstr>Azure DocumentDB</vt:lpstr>
      <vt:lpstr>Azure DocumentDB details</vt:lpstr>
      <vt:lpstr>Agenda</vt:lpstr>
      <vt:lpstr>Today’s modern apps</vt:lpstr>
      <vt:lpstr>Azure DocumentDB case studies</vt:lpstr>
      <vt:lpstr>Azure DocumentDB case studies continued</vt:lpstr>
      <vt:lpstr>Azure DocumentDB at Microsoft</vt:lpstr>
      <vt:lpstr>What does DocumentDB cost?</vt:lpstr>
      <vt:lpstr>Agenda</vt:lpstr>
      <vt:lpstr>Azure DocumentDB basics</vt:lpstr>
      <vt:lpstr>Azure DocumentDB collections</vt:lpstr>
      <vt:lpstr>DocumentDB JSON documents</vt:lpstr>
      <vt:lpstr>Data modeling with RDBMS</vt:lpstr>
      <vt:lpstr>Data modeling with denormalization</vt:lpstr>
      <vt:lpstr>Data modeling with referencing</vt:lpstr>
      <vt:lpstr>Hybrid data modeling w/ embedding &amp; referencing</vt:lpstr>
      <vt:lpstr>Agenda</vt:lpstr>
      <vt:lpstr>Create a new account</vt:lpstr>
      <vt:lpstr>Provide the service name</vt:lpstr>
      <vt:lpstr>Complete provisioning</vt:lpstr>
      <vt:lpstr>DocumentDB account blade</vt:lpstr>
      <vt:lpstr>Viewing service keys</vt:lpstr>
      <vt:lpstr>Agenda</vt:lpstr>
      <vt:lpstr>Using DocumentDB Query Playground</vt:lpstr>
      <vt:lpstr>Query with user-defined function</vt:lpstr>
      <vt:lpstr>JavaScript transactions</vt:lpstr>
      <vt:lpstr>Four consistency levels</vt:lpstr>
      <vt:lpstr>Consistency levels enable guarantees</vt:lpstr>
      <vt:lpstr>Indexing</vt:lpstr>
      <vt:lpstr>Indexing – modes and policies</vt:lpstr>
      <vt:lpstr>Indexing – paths and types</vt:lpstr>
      <vt:lpstr>Security model</vt:lpstr>
      <vt:lpstr>Agenda</vt:lpstr>
      <vt:lpstr>Monitor an account</vt:lpstr>
      <vt:lpstr>View performance metrics</vt:lpstr>
      <vt:lpstr>Customize performance metric views </vt:lpstr>
      <vt:lpstr>Customize performance metric views </vt:lpstr>
      <vt:lpstr>Create side-by-side performance metric charts</vt:lpstr>
      <vt:lpstr>Create side-by-side performance metric charts</vt:lpstr>
      <vt:lpstr>Create side-by-side performance metric charts</vt:lpstr>
      <vt:lpstr>View usage metrics </vt:lpstr>
      <vt:lpstr>Set up performance metric alerts </vt:lpstr>
      <vt:lpstr>Manage an account</vt:lpstr>
      <vt:lpstr>View, copy, and regenerate access keys</vt:lpstr>
      <vt:lpstr>View and copy an access key</vt:lpstr>
      <vt:lpstr>Regenerate access keys</vt:lpstr>
      <vt:lpstr>Specify the default consistency </vt:lpstr>
      <vt:lpstr>Specify the indexing policy</vt:lpstr>
      <vt:lpstr>Delete a DocumentDB account</vt:lpstr>
      <vt:lpstr>Agenda</vt:lpstr>
      <vt:lpstr>Tools</vt:lpstr>
      <vt:lpstr>Agenda</vt:lpstr>
      <vt:lpstr>DocumentDB is particularly suited for web  and mobile  applications</vt:lpstr>
      <vt:lpstr>Azure DocumentDB service summary</vt:lpstr>
      <vt:lpstr>Build your first Azure DocumentDB app today</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DocumentDB- Deep Dive Deck</dc:title>
  <dc:subject/>
  <dc:creator/>
  <cp:keywords>Microsoft Azure DocumentDB; Cassandra; DocumentDB; DynamoDB; MongoDB; Dynamo</cp:keywords>
  <dc:description/>
  <cp:lastModifiedBy/>
  <cp:revision>1</cp:revision>
  <dcterms:created xsi:type="dcterms:W3CDTF">2015-03-19T20:19:03Z</dcterms:created>
  <dcterms:modified xsi:type="dcterms:W3CDTF">2017-03-05T18:49:16Z</dcterms:modified>
  <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1cd454bacc149bfbcfd764edd279de7">
    <vt:lpwstr/>
  </property>
  <property fmtid="{D5CDD505-2E9C-101B-9397-08002B2CF9AE}" pid="3" name="TaxKeyword">
    <vt:lpwstr>1852;#MongoDB|cdaf3214-aa7e-4720-b25d-7bc5ae7f3d78;#1851;#DocumentDB|77af5d85-667e-4938-b141-98bc32a23fd5;#1543;#Microsoft Azure DocumentDB|8dac6ac4-f531-4a37-861f-2c36a218359b;#1855;#Cassandra|df11d135-6d90-4821-be21-b55d3cc3fc16;#1854;#DynamoDB|c08c94d9</vt:lpwstr>
  </property>
  <property fmtid="{D5CDD505-2E9C-101B-9397-08002B2CF9AE}" pid="4" name="_dlc_policyId">
    <vt:lpwstr/>
  </property>
  <property fmtid="{D5CDD505-2E9C-101B-9397-08002B2CF9AE}" pid="5" name="Region">
    <vt:lpwstr/>
  </property>
  <property fmtid="{D5CDD505-2E9C-101B-9397-08002B2CF9AE}" pid="6" name="Confidentiality">
    <vt:lpwstr>5;#Microsoft confidential|461efa83-0283-486a-a8d5-943328f3693f</vt:lpwstr>
  </property>
  <property fmtid="{D5CDD505-2E9C-101B-9397-08002B2CF9AE}" pid="7" name="ItemType">
    <vt:lpwstr>435;#technical presentations|83a894cf-702b-47fc-aba5-41bd10dc1e75;#351;#feedback requests|00ce1828-98a3-430e-af54-eda270e1be04</vt:lpwstr>
  </property>
  <property fmtid="{D5CDD505-2E9C-101B-9397-08002B2CF9AE}" pid="8" name="ContentTypeId">
    <vt:lpwstr>0x0101000E4CB7077FEE4FF7AE86D4A500EEC7800300F96E2758736AEF45AFCE0C190C2A9DEC00CC074746C0EF6D439A06F1AAD31A3C2B</vt:lpwstr>
  </property>
  <property fmtid="{D5CDD505-2E9C-101B-9397-08002B2CF9AE}" pid="9" name="bc28b5f076654a3b96073bbbebfeb8c9">
    <vt:lpwstr/>
  </property>
  <property fmtid="{D5CDD505-2E9C-101B-9397-08002B2CF9AE}" pid="10" name="Industries">
    <vt:lpwstr/>
  </property>
  <property fmtid="{D5CDD505-2E9C-101B-9397-08002B2CF9AE}" pid="11" name="MSProducts">
    <vt:lpwstr/>
  </property>
  <property fmtid="{D5CDD505-2E9C-101B-9397-08002B2CF9AE}" pid="12" name="j4d667fb28274e85b2214f6e751c8d1f">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ItemRetentionFormula">
    <vt:lpwstr/>
  </property>
  <property fmtid="{D5CDD505-2E9C-101B-9397-08002B2CF9AE}" pid="16" name="BusinessArchitecture">
    <vt:lpwstr/>
  </property>
  <property fmtid="{D5CDD505-2E9C-101B-9397-08002B2CF9AE}" pid="17" name="SMSGTags">
    <vt:lpwstr/>
  </property>
  <property fmtid="{D5CDD505-2E9C-101B-9397-08002B2CF9AE}" pid="18" name="j031aa32f4154c8c9a646efae715ebde">
    <vt:lpwstr/>
  </property>
  <property fmtid="{D5CDD505-2E9C-101B-9397-08002B2CF9AE}" pid="19" name="Products">
    <vt:lpwstr>26;#Microsoft Azure|669a3112-5edf-444b-a003-630063601f07</vt:lpwstr>
  </property>
  <property fmtid="{D5CDD505-2E9C-101B-9397-08002B2CF9AE}" pid="20" name="_dlc_DocIdItemGuid">
    <vt:lpwstr>a88a40b5-a681-4e64-88ed-10803dfc141b</vt:lpwstr>
  </property>
  <property fmtid="{D5CDD505-2E9C-101B-9397-08002B2CF9AE}" pid="21" name="EnterpriseDomainTags">
    <vt:lpwstr/>
  </property>
  <property fmtid="{D5CDD505-2E9C-101B-9397-08002B2CF9AE}" pid="22" name="l311460e3fdf46688abc31ddb7bdc05a">
    <vt:lpwstr/>
  </property>
  <property fmtid="{D5CDD505-2E9C-101B-9397-08002B2CF9AE}" pid="23" name="ActivitiesAndPrograms">
    <vt:lpwstr/>
  </property>
  <property fmtid="{D5CDD505-2E9C-101B-9397-08002B2CF9AE}" pid="24" name="Segments">
    <vt:lpwstr/>
  </property>
  <property fmtid="{D5CDD505-2E9C-101B-9397-08002B2CF9AE}" pid="25" name="Partners">
    <vt:lpwstr/>
  </property>
  <property fmtid="{D5CDD505-2E9C-101B-9397-08002B2CF9AE}" pid="26" name="WorkflowChangePath">
    <vt:lpwstr>4c942473-d120-4286-a51a-b65ad3d92ffb,6;4c942473-d120-4286-a51a-b65ad3d92ffb,20;4c942473-d120-4286-a51a-b65ad3d92ffb,49;4c942473-d120-4286-a51a-b65ad3d92ffb,52;4c942473-d120-4286-a51a-b65ad3d92ffb,59;</vt:lpwstr>
  </property>
  <property fmtid="{D5CDD505-2E9C-101B-9397-08002B2CF9AE}" pid="27" name="la4444b61d19467597d63190b69ac227">
    <vt:lpwstr/>
  </property>
  <property fmtid="{D5CDD505-2E9C-101B-9397-08002B2CF9AE}" pid="28" name="Topics">
    <vt:lpwstr>29;#features|94b87768-f145-4764-adbd-fec700e47348;#581;#NoSQL|aed9d105-2790-46b5-8997-82ed3b0a7d49</vt:lpwstr>
  </property>
  <property fmtid="{D5CDD505-2E9C-101B-9397-08002B2CF9AE}" pid="29" name="Groups">
    <vt:lpwstr>31;#Microsoft Azure Marketing|0958c357-5252-473f-8b4e-42f27525a99d;#34;#SMSG Readiness|c6595b84-b463-470a-bb46-2a47364645be</vt:lpwstr>
  </property>
  <property fmtid="{D5CDD505-2E9C-101B-9397-08002B2CF9AE}" pid="30" name="MSProductsTaxHTField0">
    <vt:lpwstr/>
  </property>
  <property fmtid="{D5CDD505-2E9C-101B-9397-08002B2CF9AE}" pid="31" name="Languages">
    <vt:lpwstr/>
  </property>
  <property fmtid="{D5CDD505-2E9C-101B-9397-08002B2CF9AE}" pid="32" name="_docset_NoMedatataSyncRequired">
    <vt:lpwstr>False</vt:lpwstr>
  </property>
  <property fmtid="{D5CDD505-2E9C-101B-9397-08002B2CF9AE}" pid="33" name="messageframeworktype">
    <vt:lpwstr/>
  </property>
  <property fmtid="{D5CDD505-2E9C-101B-9397-08002B2CF9AE}" pid="34" name="MSLanguage">
    <vt:lpwstr/>
  </property>
  <property fmtid="{D5CDD505-2E9C-101B-9397-08002B2CF9AE}" pid="35" name="cb7870d3641f4a52807a63577a9c1b08">
    <vt:lpwstr/>
  </property>
  <property fmtid="{D5CDD505-2E9C-101B-9397-08002B2CF9AE}" pid="36" name="TechnicalLevel">
    <vt:lpwstr>1449;#300|6a5f978f-2506-442d-86c2-7f294468d8c9</vt:lpwstr>
  </property>
  <property fmtid="{D5CDD505-2E9C-101B-9397-08002B2CF9AE}" pid="37" name="Audiences">
    <vt:lpwstr/>
  </property>
  <property fmtid="{D5CDD505-2E9C-101B-9397-08002B2CF9AE}" pid="38" name="LearningOrganization">
    <vt:lpwstr/>
  </property>
  <property fmtid="{D5CDD505-2E9C-101B-9397-08002B2CF9AE}" pid="39" name="IsMyDocuments">
    <vt:bool>true</vt:bool>
  </property>
  <property fmtid="{D5CDD505-2E9C-101B-9397-08002B2CF9AE}" pid="40" name="EmployeeRole">
    <vt:lpwstr/>
  </property>
  <property fmtid="{D5CDD505-2E9C-101B-9397-08002B2CF9AE}" pid="41" name="LearningDeliveryMethod">
    <vt:lpwstr/>
  </property>
  <property fmtid="{D5CDD505-2E9C-101B-9397-08002B2CF9AE}" pid="42" name="SalesGeography">
    <vt:lpwstr/>
  </property>
  <property fmtid="{D5CDD505-2E9C-101B-9397-08002B2CF9AE}" pid="43" name="Roles">
    <vt:lpwstr/>
  </property>
  <property fmtid="{D5CDD505-2E9C-101B-9397-08002B2CF9AE}" pid="44" name="DocumentDescription">
    <vt:lpwstr>Technical deep-dive into Azure DocumentDB. This complements the L100 deck.</vt:lpwstr>
  </property>
  <property fmtid="{D5CDD505-2E9C-101B-9397-08002B2CF9AE}" pid="45" name="ReportOwner">
    <vt:lpwstr/>
  </property>
  <property fmtid="{D5CDD505-2E9C-101B-9397-08002B2CF9AE}" pid="46" name="NewsType">
    <vt:lpwstr/>
  </property>
  <property fmtid="{D5CDD505-2E9C-101B-9397-08002B2CF9AE}" pid="47" name="hd9637eefc984b85b6097c6374e15725">
    <vt:lpwstr>sales presentations|355751b2-6406-4ba2-8a81-0ca1b45d0070</vt:lpwstr>
  </property>
  <property fmtid="{D5CDD505-2E9C-101B-9397-08002B2CF9AE}" pid="48" name="Coowner">
    <vt:lpwstr>37;#i:0#.f|membership|meeryan@microsoft.com;#176;#i:0#.f|membership|v-danaja@microsoft.com;#45;#i:0#.f|membership|v-anmarv@microsoft.com;#637;#i:0#.f|membership|v-caicha@microsoft.com</vt:lpwstr>
  </property>
  <property fmtid="{D5CDD505-2E9C-101B-9397-08002B2CF9AE}" pid="49" name="Update Parent Child Relation(1)0">
    <vt:lpwstr>, </vt:lpwstr>
  </property>
  <property fmtid="{D5CDD505-2E9C-101B-9397-08002B2CF9AE}" pid="50" name="Thumbnail1">
    <vt:lpwstr>https://microsoft.sharepoint.com/sites/Infopedia_G01KC/Media/Thumbnails/KC02-23-42563/DBDoc.PNG, https://microsoft.sharepoint.com/sites/Infopedia_G01KC/Media/Thumbnails/KC02-23-42563/DBDoc.PNG</vt:lpwstr>
  </property>
  <property fmtid="{D5CDD505-2E9C-101B-9397-08002B2CF9AE}" pid="51" name="ga0c0bf70a6644469c61b3efa7025301">
    <vt:lpwstr/>
  </property>
  <property fmtid="{D5CDD505-2E9C-101B-9397-08002B2CF9AE}" pid="52" name="TaxKeywordTaxHTField">
    <vt:lpwstr>MongoDB|cdaf3214-aa7e-4720-b25d-7bc5ae7f3d78;DocumentDB|77af5d85-667e-4938-b141-98bc32a23fd5;Microsoft Azure DocumentDB|8dac6ac4-f531-4a37-861f-2c36a218359b;Cassandra|df11d135-6d90-4821-be21-b55d3cc3fc16;DynamoDB|c08c94d9-eab1-4e13-b59b-da52fb8986d5;Dynam</vt:lpwstr>
  </property>
  <property fmtid="{D5CDD505-2E9C-101B-9397-08002B2CF9AE}" pid="53" name="ContentID">
    <vt:lpwstr>KC02-23-66651</vt:lpwstr>
  </property>
  <property fmtid="{D5CDD505-2E9C-101B-9397-08002B2CF9AE}" pid="54" name="ExperienceContentType">
    <vt:lpwstr/>
  </property>
  <property fmtid="{D5CDD505-2E9C-101B-9397-08002B2CF9AE}" pid="55" name="GenericText2">
    <vt:lpwstr>G01KC-1-1562 KC02-23-42563</vt:lpwstr>
  </property>
  <property fmtid="{D5CDD505-2E9C-101B-9397-08002B2CF9AE}" pid="56" name="Owner">
    <vt:lpwstr>14595</vt:lpwstr>
  </property>
  <property fmtid="{D5CDD505-2E9C-101B-9397-08002B2CF9AE}" pid="57" name="ContentExtensions">
    <vt:lpwstr/>
  </property>
  <property fmtid="{D5CDD505-2E9C-101B-9397-08002B2CF9AE}" pid="58" name="ConfidentialityTaxHTField0">
    <vt:lpwstr>Microsoft confidential|461efa83-0283-486a-a8d5-943328f3693f</vt:lpwstr>
  </property>
  <property fmtid="{D5CDD505-2E9C-101B-9397-08002B2CF9AE}" pid="59" name="eb54ac91059940029a3cc8a4ff5af673">
    <vt:lpwstr>Cloud and Enterprise|adc2fe87-c79a-4ded-a449-3f86b954069d;Microsoft Azure Domain|d600a391-d529-4311-892b-2c05c1ab2538</vt:lpwstr>
  </property>
  <property fmtid="{D5CDD505-2E9C-101B-9397-08002B2CF9AE}" pid="60" name="l3c3ea61849e4288a8acc49bb5388e8c">
    <vt:lpwstr>Microsoft Azure Marketing|0958c357-5252-473f-8b4e-42f27525a99d;SMSG Readiness|c6595b84-b463-470a-bb46-2a47364645be</vt:lpwstr>
  </property>
  <property fmtid="{D5CDD505-2E9C-101B-9397-08002B2CF9AE}" pid="61" name="ldac8aee9d1f469e8cd8c3f8d6a615f2">
    <vt:lpwstr/>
  </property>
  <property fmtid="{D5CDD505-2E9C-101B-9397-08002B2CF9AE}" pid="62" name="NewsTopic">
    <vt:lpwstr/>
  </property>
  <property fmtid="{D5CDD505-2E9C-101B-9397-08002B2CF9AE}" pid="63" name="ApplyWorkflowRules">
    <vt:lpwstr>Yes</vt:lpwstr>
  </property>
  <property fmtid="{D5CDD505-2E9C-101B-9397-08002B2CF9AE}" pid="64" name="bf80e81150e248c48aa8cffdf0021a1f">
    <vt:lpwstr>Microsoft Azure|669a3112-5edf-444b-a003-630063601f07</vt:lpwstr>
  </property>
  <property fmtid="{D5CDD505-2E9C-101B-9397-08002B2CF9AE}" pid="65" name="TaxCatchAll">
    <vt:lpwstr>34;#SMSG Readiness|c6595b84-b463-470a-bb46-2a47364645be;#31;#Microsoft Azure Marketing|0958c357-5252-473f-8b4e-42f27525a99d;#30;#sales presentations|355751b2-6406-4ba2-8a81-0ca1b45d0070;#29;#features|94b87768-f145-4764-adbd-fec700e47348;#581;#NoSQL|aed9d1</vt:lpwstr>
  </property>
  <property fmtid="{D5CDD505-2E9C-101B-9397-08002B2CF9AE}" pid="66" name="m6c7b4717b6346e6a075a59dd47eac69">
    <vt:lpwstr>features|94b87768-f145-4764-adbd-fec700e47348;NoSQL|aed9d105-2790-46b5-8997-82ed3b0a7d49</vt:lpwstr>
  </property>
  <property fmtid="{D5CDD505-2E9C-101B-9397-08002B2CF9AE}" pid="67" name="NewsSource">
    <vt:lpwstr/>
  </property>
  <property fmtid="{D5CDD505-2E9C-101B-9397-08002B2CF9AE}" pid="68" name="MSPhysicalGeography">
    <vt:lpwstr/>
  </property>
  <property fmtid="{D5CDD505-2E9C-101B-9397-08002B2CF9AE}" pid="69" name="ef109fd36bcf4bcd9dd945731030600b">
    <vt:lpwstr/>
  </property>
  <property fmtid="{D5CDD505-2E9C-101B-9397-08002B2CF9AE}" pid="70" name="i1b478372f814787abd313030b81fcb2">
    <vt:lpwstr/>
  </property>
  <property fmtid="{D5CDD505-2E9C-101B-9397-08002B2CF9AE}" pid="71" name="k21a64daf20d4502b2796a1c6b8ce6c8">
    <vt:lpwstr/>
  </property>
  <property fmtid="{D5CDD505-2E9C-101B-9397-08002B2CF9AE}" pid="72" name="b4224c12c78d42ea9b214de0badf8358">
    <vt:lpwstr/>
  </property>
  <property fmtid="{D5CDD505-2E9C-101B-9397-08002B2CF9AE}" pid="73" name="b60f8d2dbb984f349d80d8196897f4d3">
    <vt:lpwstr/>
  </property>
  <property fmtid="{D5CDD505-2E9C-101B-9397-08002B2CF9AE}" pid="74" name="k20e0dfa74bf4e44818db03027b0ccd8">
    <vt:lpwstr/>
  </property>
  <property fmtid="{D5CDD505-2E9C-101B-9397-08002B2CF9AE}" pid="75" name="GenericHTML1">
    <vt:lpwstr/>
  </property>
  <property fmtid="{D5CDD505-2E9C-101B-9397-08002B2CF9AE}" pid="76" name="mb88723863e1404388ba3733387d48df">
    <vt:lpwstr/>
  </property>
  <property fmtid="{D5CDD505-2E9C-101B-9397-08002B2CF9AE}" pid="77" name="od9986d31974458fb3007746ec0bce5f">
    <vt:lpwstr/>
  </property>
  <property fmtid="{D5CDD505-2E9C-101B-9397-08002B2CF9AE}" pid="78" name="kf34bcdc8fc34e479d3f94c6210e8e27">
    <vt:lpwstr/>
  </property>
  <property fmtid="{D5CDD505-2E9C-101B-9397-08002B2CF9AE}" pid="79" name="m6d26e40ac264097a006193f92232ece">
    <vt:lpwstr/>
  </property>
  <property fmtid="{D5CDD505-2E9C-101B-9397-08002B2CF9AE}" pid="80" name="i0d941ee1e744ffea7aeee9924c91cbb">
    <vt:lpwstr/>
  </property>
  <property fmtid="{D5CDD505-2E9C-101B-9397-08002B2CF9AE}" pid="81" name="ec5b2ad5c27b45fb8a00a1f27c7ce1ae">
    <vt:lpwstr/>
  </property>
  <property fmtid="{D5CDD505-2E9C-101B-9397-08002B2CF9AE}" pid="82" name="CreatedBy">
    <vt:lpwstr/>
  </property>
  <property fmtid="{D5CDD505-2E9C-101B-9397-08002B2CF9AE}" pid="83" name="Update Parent Child Relation">
    <vt:lpwstr>, </vt:lpwstr>
  </property>
  <property fmtid="{D5CDD505-2E9C-101B-9397-08002B2CF9AE}" pid="84" name="Blogallday">
    <vt:bool>false</vt:bool>
  </property>
  <property fmtid="{D5CDD505-2E9C-101B-9397-08002B2CF9AE}" pid="85" name="FeaturedNews">
    <vt:bool>false</vt:bool>
  </property>
  <property fmtid="{D5CDD505-2E9C-101B-9397-08002B2CF9AE}" pid="86" name="l6f004f21209409da86a713c0f24627d">
    <vt:lpwstr/>
  </property>
  <property fmtid="{D5CDD505-2E9C-101B-9397-08002B2CF9AE}" pid="87" name="Private">
    <vt:bool>true</vt:bool>
  </property>
  <property fmtid="{D5CDD505-2E9C-101B-9397-08002B2CF9AE}" pid="88" name="e8080b0481964c759b2c36ae49591b31">
    <vt:lpwstr/>
  </property>
  <property fmtid="{D5CDD505-2E9C-101B-9397-08002B2CF9AE}" pid="89" name="OAWF">
    <vt:lpwstr>, </vt:lpwstr>
  </property>
  <property fmtid="{D5CDD505-2E9C-101B-9397-08002B2CF9AE}" pid="90" name="Update Parent Child Relation(1)">
    <vt:lpwstr>, </vt:lpwstr>
  </property>
  <property fmtid="{D5CDD505-2E9C-101B-9397-08002B2CF9AE}" pid="91" name="KMWF">
    <vt:lpwstr>, </vt:lpwstr>
  </property>
  <property fmtid="{D5CDD505-2E9C-101B-9397-08002B2CF9AE}" pid="92" name="j3562c58ee414e028925bc902cfc01a1">
    <vt:lpwstr/>
  </property>
  <property fmtid="{D5CDD505-2E9C-101B-9397-08002B2CF9AE}" pid="93" name="Hide Page Title">
    <vt:bool>true</vt:bool>
  </property>
  <property fmtid="{D5CDD505-2E9C-101B-9397-08002B2CF9AE}" pid="94" name="Support">
    <vt:lpwstr/>
  </property>
  <property fmtid="{D5CDD505-2E9C-101B-9397-08002B2CF9AE}" pid="95" name="of67e5d4b76f4a9db8769983fda9cec0">
    <vt:lpwstr/>
  </property>
</Properties>
</file>